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36" r:id="rId2"/>
    <p:sldId id="317" r:id="rId3"/>
    <p:sldId id="337" r:id="rId4"/>
    <p:sldId id="349" r:id="rId5"/>
    <p:sldId id="350" r:id="rId6"/>
    <p:sldId id="351" r:id="rId7"/>
    <p:sldId id="338" r:id="rId8"/>
    <p:sldId id="341" r:id="rId9"/>
    <p:sldId id="348" r:id="rId10"/>
    <p:sldId id="375" r:id="rId11"/>
    <p:sldId id="342" r:id="rId12"/>
    <p:sldId id="352" r:id="rId13"/>
    <p:sldId id="353" r:id="rId14"/>
    <p:sldId id="355" r:id="rId15"/>
    <p:sldId id="366" r:id="rId16"/>
    <p:sldId id="363" r:id="rId17"/>
    <p:sldId id="365" r:id="rId18"/>
    <p:sldId id="356" r:id="rId19"/>
    <p:sldId id="357" r:id="rId20"/>
    <p:sldId id="373" r:id="rId21"/>
    <p:sldId id="370" r:id="rId22"/>
    <p:sldId id="371" r:id="rId23"/>
    <p:sldId id="359" r:id="rId24"/>
    <p:sldId id="360" r:id="rId25"/>
    <p:sldId id="361" r:id="rId26"/>
    <p:sldId id="362" r:id="rId27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C1298D-39EF-4E15-9ABE-B2BB77C9E508}">
          <p14:sldIdLst>
            <p14:sldId id="336"/>
            <p14:sldId id="317"/>
            <p14:sldId id="337"/>
            <p14:sldId id="349"/>
            <p14:sldId id="350"/>
            <p14:sldId id="351"/>
            <p14:sldId id="338"/>
            <p14:sldId id="341"/>
            <p14:sldId id="348"/>
            <p14:sldId id="375"/>
            <p14:sldId id="342"/>
            <p14:sldId id="352"/>
            <p14:sldId id="353"/>
            <p14:sldId id="355"/>
            <p14:sldId id="366"/>
            <p14:sldId id="363"/>
            <p14:sldId id="365"/>
            <p14:sldId id="356"/>
            <p14:sldId id="357"/>
            <p14:sldId id="373"/>
            <p14:sldId id="370"/>
            <p14:sldId id="371"/>
            <p14:sldId id="359"/>
            <p14:sldId id="360"/>
            <p14:sldId id="361"/>
            <p14:sldId id="3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DB"/>
    <a:srgbClr val="FF4F4F"/>
    <a:srgbClr val="1EA820"/>
    <a:srgbClr val="188A1B"/>
    <a:srgbClr val="184EE6"/>
    <a:srgbClr val="ED0030"/>
    <a:srgbClr val="F8F5E6"/>
    <a:srgbClr val="FFFF79"/>
    <a:srgbClr val="F9F800"/>
    <a:srgbClr val="EC7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9" autoAdjust="0"/>
    <p:restoredTop sz="33401" autoAdjust="0"/>
  </p:normalViewPr>
  <p:slideViewPr>
    <p:cSldViewPr>
      <p:cViewPr varScale="1">
        <p:scale>
          <a:sx n="92" d="100"/>
          <a:sy n="92" d="100"/>
        </p:scale>
        <p:origin x="-5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8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1961.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Industrija</c:v>
                </c:pt>
                <c:pt idx="1">
                  <c:v>Poljoprivreda</c:v>
                </c:pt>
                <c:pt idx="2">
                  <c:v>Građevinarstvo</c:v>
                </c:pt>
                <c:pt idx="3">
                  <c:v>Promet i veze</c:v>
                </c:pt>
                <c:pt idx="4">
                  <c:v>Trgovina</c:v>
                </c:pt>
                <c:pt idx="5">
                  <c:v>Ugostiteljstvo</c:v>
                </c:pt>
                <c:pt idx="6">
                  <c:v>Ostale grane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28.2</c:v>
                </c:pt>
                <c:pt idx="1">
                  <c:v>23.4</c:v>
                </c:pt>
                <c:pt idx="2">
                  <c:v>9.8000000000000007</c:v>
                </c:pt>
                <c:pt idx="3">
                  <c:v>10</c:v>
                </c:pt>
                <c:pt idx="4">
                  <c:v>15.4</c:v>
                </c:pt>
                <c:pt idx="5">
                  <c:v>3.9</c:v>
                </c:pt>
                <c:pt idx="6">
                  <c:v>9.3000000000000007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1971.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Industrija</c:v>
                </c:pt>
                <c:pt idx="1">
                  <c:v>Poljoprivreda</c:v>
                </c:pt>
                <c:pt idx="2">
                  <c:v>Građevinarstvo</c:v>
                </c:pt>
                <c:pt idx="3">
                  <c:v>Promet i veze</c:v>
                </c:pt>
                <c:pt idx="4">
                  <c:v>Trgovina</c:v>
                </c:pt>
                <c:pt idx="5">
                  <c:v>Ugostiteljstvo</c:v>
                </c:pt>
                <c:pt idx="6">
                  <c:v>Ostale grane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32.5</c:v>
                </c:pt>
                <c:pt idx="1">
                  <c:v>15.3</c:v>
                </c:pt>
                <c:pt idx="2">
                  <c:v>10.9</c:v>
                </c:pt>
                <c:pt idx="3">
                  <c:v>10.7</c:v>
                </c:pt>
                <c:pt idx="4">
                  <c:v>18.399999999999999</c:v>
                </c:pt>
                <c:pt idx="5">
                  <c:v>4.5</c:v>
                </c:pt>
                <c:pt idx="6">
                  <c:v>7.7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1981.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Industrija</c:v>
                </c:pt>
                <c:pt idx="1">
                  <c:v>Poljoprivreda</c:v>
                </c:pt>
                <c:pt idx="2">
                  <c:v>Građevinarstvo</c:v>
                </c:pt>
                <c:pt idx="3">
                  <c:v>Promet i veze</c:v>
                </c:pt>
                <c:pt idx="4">
                  <c:v>Trgovina</c:v>
                </c:pt>
                <c:pt idx="5">
                  <c:v>Ugostiteljstvo</c:v>
                </c:pt>
                <c:pt idx="6">
                  <c:v>Ostale grane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35.9</c:v>
                </c:pt>
                <c:pt idx="1">
                  <c:v>12.1</c:v>
                </c:pt>
                <c:pt idx="2">
                  <c:v>10.5</c:v>
                </c:pt>
                <c:pt idx="3">
                  <c:v>11.4</c:v>
                </c:pt>
                <c:pt idx="4">
                  <c:v>17</c:v>
                </c:pt>
                <c:pt idx="5">
                  <c:v>4.0999999999999996</c:v>
                </c:pt>
                <c:pt idx="6">
                  <c:v>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1991.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Industrija</c:v>
                </c:pt>
                <c:pt idx="1">
                  <c:v>Poljoprivreda</c:v>
                </c:pt>
                <c:pt idx="2">
                  <c:v>Građevinarstvo</c:v>
                </c:pt>
                <c:pt idx="3">
                  <c:v>Promet i veze</c:v>
                </c:pt>
                <c:pt idx="4">
                  <c:v>Trgovina</c:v>
                </c:pt>
                <c:pt idx="5">
                  <c:v>Ugostiteljstvo</c:v>
                </c:pt>
                <c:pt idx="6">
                  <c:v>Ostale grane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32.800000000000011</c:v>
                </c:pt>
                <c:pt idx="1">
                  <c:v>12.9</c:v>
                </c:pt>
                <c:pt idx="2">
                  <c:v>6.8</c:v>
                </c:pt>
                <c:pt idx="3">
                  <c:v>11.4</c:v>
                </c:pt>
                <c:pt idx="4">
                  <c:v>22.5</c:v>
                </c:pt>
                <c:pt idx="5">
                  <c:v>3.5</c:v>
                </c:pt>
                <c:pt idx="6">
                  <c:v>10.1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2001.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Industrija</c:v>
                </c:pt>
                <c:pt idx="1">
                  <c:v>Poljoprivreda</c:v>
                </c:pt>
                <c:pt idx="2">
                  <c:v>Građevinarstvo</c:v>
                </c:pt>
                <c:pt idx="3">
                  <c:v>Promet i veze</c:v>
                </c:pt>
                <c:pt idx="4">
                  <c:v>Trgovina</c:v>
                </c:pt>
                <c:pt idx="5">
                  <c:v>Ugostiteljstvo</c:v>
                </c:pt>
                <c:pt idx="6">
                  <c:v>Ostale grane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29.3</c:v>
                </c:pt>
                <c:pt idx="1">
                  <c:v>11.9</c:v>
                </c:pt>
                <c:pt idx="2">
                  <c:v>7.4</c:v>
                </c:pt>
                <c:pt idx="3">
                  <c:v>9.1</c:v>
                </c:pt>
                <c:pt idx="4">
                  <c:v>23.1</c:v>
                </c:pt>
                <c:pt idx="5">
                  <c:v>3.6</c:v>
                </c:pt>
                <c:pt idx="6">
                  <c:v>15.6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axId val="271938560"/>
        <c:axId val="17513792"/>
      </c:barChart>
      <c:catAx>
        <c:axId val="2719385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300"/>
            </a:pPr>
            <a:endParaRPr lang="sr-Latn-RS"/>
          </a:p>
        </c:txPr>
        <c:crossAx val="17513792"/>
        <c:crosses val="autoZero"/>
        <c:auto val="1"/>
        <c:lblAlgn val="ctr"/>
        <c:lblOffset val="100"/>
        <c:noMultiLvlLbl val="0"/>
      </c:catAx>
      <c:valAx>
        <c:axId val="175137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sr-Latn-RS"/>
          </a:p>
        </c:txPr>
        <c:crossAx val="2719385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591781378558452"/>
          <c:y val="4.7696338546357638E-2"/>
          <c:w val="0.13292957867026725"/>
          <c:h val="0.3524444773289927"/>
        </c:manualLayout>
      </c:layout>
      <c:overlay val="0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/>
        <a:lstStyle/>
        <a:p>
          <a:pPr>
            <a:defRPr sz="2000"/>
          </a:pPr>
          <a:endParaRPr lang="sr-Latn-R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pPr/>
              <a:t>21.2.2017.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19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20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21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7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16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hr-HR" altLang="sr-Latn-RS" dirty="0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18</a:t>
            </a:fld>
            <a:endParaRPr lang="hr-HR" altLang="sr-Latn-R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Naslov, sadržaj i 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46063" y="930275"/>
            <a:ext cx="7772400" cy="1143000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685800" y="2147888"/>
            <a:ext cx="3810000" cy="41148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648200" y="2147888"/>
            <a:ext cx="3810000" cy="19812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sadržaja 4"/>
          <p:cNvSpPr>
            <a:spLocks noGrp="1"/>
          </p:cNvSpPr>
          <p:nvPr>
            <p:ph sz="quarter" idx="3"/>
          </p:nvPr>
        </p:nvSpPr>
        <p:spPr>
          <a:xfrm>
            <a:off x="4648200" y="4281488"/>
            <a:ext cx="3810000" cy="19812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714A3-7B20-4DF1-A00A-A0F0976B7B99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/>
          </p:nvPr>
        </p:nvSpPr>
        <p:spPr>
          <a:xfrm>
            <a:off x="246063" y="930275"/>
            <a:ext cx="8212137" cy="5332413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7257C-4509-4F32-9541-3D4750FA42C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70926" y="54898"/>
            <a:ext cx="8858312" cy="576064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86956" y="44624"/>
            <a:ext cx="8858312" cy="642942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21.2.2017.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5.wdp"/><Relationship Id="rId5" Type="http://schemas.openxmlformats.org/officeDocument/2006/relationships/image" Target="../media/image17.jpeg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microsoft.com/office/2007/relationships/hdphoto" Target="../media/hdphoto16.wdp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microsoft.com/office/2007/relationships/hdphoto" Target="../media/hdphoto19.wdp"/><Relationship Id="rId4" Type="http://schemas.openxmlformats.org/officeDocument/2006/relationships/image" Target="../media/image25.png"/><Relationship Id="rId9" Type="http://schemas.microsoft.com/office/2007/relationships/hdphoto" Target="../media/hdphoto2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3.wdp"/><Relationship Id="rId5" Type="http://schemas.openxmlformats.org/officeDocument/2006/relationships/image" Target="../media/image29.jpeg"/><Relationship Id="rId4" Type="http://schemas.microsoft.com/office/2007/relationships/hdphoto" Target="../media/hdphoto2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microsoft.com/office/2007/relationships/hdphoto" Target="../media/hdphoto2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6.wdp"/><Relationship Id="rId5" Type="http://schemas.openxmlformats.org/officeDocument/2006/relationships/image" Target="../media/image33.jpeg"/><Relationship Id="rId4" Type="http://schemas.microsoft.com/office/2007/relationships/hdphoto" Target="../media/hdphoto2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7.wdp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" Target="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microsoft.com/office/2007/relationships/hdphoto" Target="../media/hdphoto10.wdp"/><Relationship Id="rId4" Type="http://schemas.openxmlformats.org/officeDocument/2006/relationships/image" Target="../media/image12.jpeg"/><Relationship Id="rId9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http://www.soundset.hr/datastore/imagestore/620_400/620_400_1353535337tvornica-veget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brightnessContrast bright="5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1520" y="476672"/>
            <a:ext cx="8196342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000"/>
              </a:lnSpc>
            </a:pPr>
            <a:r>
              <a:rPr lang="hr-HR" sz="6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Gospodarska obilježja </a:t>
            </a:r>
          </a:p>
          <a:p>
            <a:pPr>
              <a:lnSpc>
                <a:spcPts val="6000"/>
              </a:lnSpc>
            </a:pPr>
            <a:r>
              <a:rPr lang="hr-HR" sz="6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industrija Hrvatske</a:t>
            </a:r>
            <a:endParaRPr lang="hr-HR" sz="6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23528" y="1625415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200" dirty="0" smtClean="0">
                <a:solidFill>
                  <a:schemeClr val="bg1"/>
                </a:solidFill>
              </a:rPr>
              <a:t>Turistička geografija</a:t>
            </a:r>
            <a:endParaRPr lang="hr-H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31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11560" y="2071965"/>
            <a:ext cx="5436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1560" y="3212976"/>
            <a:ext cx="5436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692054" y="116632"/>
            <a:ext cx="4249321" cy="388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32" name="Straight Connector 31"/>
          <p:cNvCxnSpPr/>
          <p:nvPr/>
        </p:nvCxnSpPr>
        <p:spPr>
          <a:xfrm>
            <a:off x="611560" y="4380970"/>
            <a:ext cx="5436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1560" y="5552358"/>
            <a:ext cx="5436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1560" y="6721729"/>
            <a:ext cx="54360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836" y="18657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200</a:t>
            </a:r>
            <a:endParaRPr lang="hr-HR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5836" y="30585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150</a:t>
            </a:r>
            <a:endParaRPr lang="hr-HR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5836" y="420626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100</a:t>
            </a:r>
            <a:endParaRPr lang="hr-HR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92856" y="53463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50</a:t>
            </a:r>
            <a:endParaRPr lang="hr-HR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09874" y="6504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0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728323" y="2024465"/>
            <a:ext cx="545843" cy="46992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1343458" y="4970933"/>
            <a:ext cx="545843" cy="175965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1958593" y="2596487"/>
            <a:ext cx="545843" cy="413409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2573728" y="5715016"/>
            <a:ext cx="545843" cy="101556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Rectangle 26"/>
          <p:cNvSpPr/>
          <p:nvPr/>
        </p:nvSpPr>
        <p:spPr>
          <a:xfrm>
            <a:off x="3188863" y="4542433"/>
            <a:ext cx="545843" cy="2188151"/>
          </a:xfrm>
          <a:prstGeom prst="rect">
            <a:avLst/>
          </a:prstGeom>
          <a:solidFill>
            <a:srgbClr val="1EA8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1EA82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03998" y="4265233"/>
            <a:ext cx="545843" cy="24653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Rectangle 28"/>
          <p:cNvSpPr/>
          <p:nvPr/>
        </p:nvSpPr>
        <p:spPr>
          <a:xfrm>
            <a:off x="4419133" y="4186581"/>
            <a:ext cx="545843" cy="25440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Rectangle 29"/>
          <p:cNvSpPr/>
          <p:nvPr/>
        </p:nvSpPr>
        <p:spPr>
          <a:xfrm>
            <a:off x="5034269" y="4761808"/>
            <a:ext cx="545843" cy="196877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3200" dirty="0" smtClean="0"/>
              <a:t>Struktura zaposlenih u RH</a:t>
            </a:r>
            <a:endParaRPr lang="hr-HR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685" y="1268760"/>
            <a:ext cx="1690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broj zaposlenih </a:t>
            </a:r>
          </a:p>
          <a:p>
            <a:r>
              <a:rPr lang="hr-HR" dirty="0" smtClean="0"/>
              <a:t>u tisućama</a:t>
            </a:r>
            <a:endParaRPr lang="hr-HR" dirty="0"/>
          </a:p>
        </p:txBody>
      </p:sp>
      <p:grpSp>
        <p:nvGrpSpPr>
          <p:cNvPr id="48" name="Group 47"/>
          <p:cNvGrpSpPr/>
          <p:nvPr/>
        </p:nvGrpSpPr>
        <p:grpSpPr>
          <a:xfrm>
            <a:off x="4860032" y="332656"/>
            <a:ext cx="3426217" cy="375471"/>
            <a:chOff x="4860032" y="332656"/>
            <a:chExt cx="3426217" cy="375471"/>
          </a:xfrm>
        </p:grpSpPr>
        <p:sp>
          <p:nvSpPr>
            <p:cNvPr id="6" name="TextBox 5"/>
            <p:cNvSpPr txBox="1"/>
            <p:nvPr/>
          </p:nvSpPr>
          <p:spPr>
            <a:xfrm>
              <a:off x="5446113" y="332656"/>
              <a:ext cx="2840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PRERAĐIVAČKA INDUSTRIJA</a:t>
              </a:r>
              <a:endParaRPr lang="hr-HR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60032" y="348127"/>
              <a:ext cx="612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860032" y="753145"/>
            <a:ext cx="2571561" cy="371745"/>
            <a:chOff x="4860032" y="753145"/>
            <a:chExt cx="2571561" cy="371745"/>
          </a:xfrm>
        </p:grpSpPr>
        <p:sp>
          <p:nvSpPr>
            <p:cNvPr id="10" name="TextBox 9"/>
            <p:cNvSpPr txBox="1"/>
            <p:nvPr/>
          </p:nvSpPr>
          <p:spPr>
            <a:xfrm>
              <a:off x="5446113" y="753145"/>
              <a:ext cx="198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GRAĐEVINARSTVO</a:t>
              </a:r>
              <a:endParaRPr lang="hr-HR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60032" y="764890"/>
              <a:ext cx="612000" cy="36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860032" y="1173634"/>
            <a:ext cx="1800516" cy="369332"/>
            <a:chOff x="4860032" y="1173634"/>
            <a:chExt cx="18005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446113" y="1173634"/>
              <a:ext cx="1214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TRGOVINA</a:t>
              </a:r>
              <a:endParaRPr lang="hr-HR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60032" y="1181653"/>
              <a:ext cx="612000" cy="36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60032" y="1594123"/>
            <a:ext cx="3490594" cy="369332"/>
            <a:chOff x="4860032" y="1594123"/>
            <a:chExt cx="3490594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446113" y="1594123"/>
              <a:ext cx="2904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UGOSTITELJSTVO I TURIZAM</a:t>
              </a:r>
              <a:endParaRPr lang="hr-HR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60032" y="1598416"/>
              <a:ext cx="612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860032" y="2011512"/>
            <a:ext cx="3723928" cy="582746"/>
            <a:chOff x="4860032" y="2011512"/>
            <a:chExt cx="3723928" cy="582746"/>
          </a:xfrm>
        </p:grpSpPr>
        <p:sp>
          <p:nvSpPr>
            <p:cNvPr id="11" name="TextBox 10"/>
            <p:cNvSpPr txBox="1"/>
            <p:nvPr/>
          </p:nvSpPr>
          <p:spPr>
            <a:xfrm>
              <a:off x="5446113" y="2014612"/>
              <a:ext cx="3137847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hr-HR" dirty="0" smtClean="0"/>
                <a:t>PRIJEVOZ, SKLADIŠTENJE, </a:t>
              </a:r>
            </a:p>
            <a:p>
              <a:pPr>
                <a:lnSpc>
                  <a:spcPts val="1900"/>
                </a:lnSpc>
              </a:pPr>
              <a:r>
                <a:rPr lang="hr-HR" dirty="0" smtClean="0"/>
                <a:t>INFORMACIJE I KOMUNIKACIJE</a:t>
              </a:r>
              <a:endParaRPr lang="hr-HR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860032" y="2011512"/>
              <a:ext cx="612000" cy="522883"/>
            </a:xfrm>
            <a:prstGeom prst="rect">
              <a:avLst/>
            </a:prstGeom>
            <a:solidFill>
              <a:srgbClr val="1EA8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srgbClr val="1EA820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860032" y="2596101"/>
            <a:ext cx="4428287" cy="360000"/>
            <a:chOff x="4860032" y="2596101"/>
            <a:chExt cx="4428287" cy="360000"/>
          </a:xfrm>
        </p:grpSpPr>
        <p:sp>
          <p:nvSpPr>
            <p:cNvPr id="13" name="TextBox 12"/>
            <p:cNvSpPr txBox="1"/>
            <p:nvPr/>
          </p:nvSpPr>
          <p:spPr>
            <a:xfrm>
              <a:off x="5446113" y="2608107"/>
              <a:ext cx="3842206" cy="335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hr-HR" dirty="0" smtClean="0"/>
                <a:t>UPRAVA, OBRANA I SOC. OSIGURANJE</a:t>
              </a:r>
              <a:endParaRPr lang="hr-HR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60032" y="2596101"/>
              <a:ext cx="612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860032" y="3010061"/>
            <a:ext cx="3286372" cy="369332"/>
            <a:chOff x="4860032" y="3010061"/>
            <a:chExt cx="3286372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446113" y="3010061"/>
              <a:ext cx="2700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OBRAZOVANJE I ZNANOST</a:t>
              </a:r>
              <a:endParaRPr lang="hr-HR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60032" y="3014727"/>
              <a:ext cx="612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860032" y="3429040"/>
            <a:ext cx="3089139" cy="360000"/>
            <a:chOff x="4860032" y="3429040"/>
            <a:chExt cx="3089139" cy="360000"/>
          </a:xfrm>
        </p:grpSpPr>
        <p:sp>
          <p:nvSpPr>
            <p:cNvPr id="16" name="TextBox 15"/>
            <p:cNvSpPr txBox="1"/>
            <p:nvPr/>
          </p:nvSpPr>
          <p:spPr>
            <a:xfrm>
              <a:off x="5446113" y="3441046"/>
              <a:ext cx="2503058" cy="335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hr-HR" dirty="0" smtClean="0"/>
                <a:t>ZDRAVSTVO I SOC. SKRB</a:t>
              </a:r>
              <a:endParaRPr lang="hr-HR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860032" y="3429040"/>
              <a:ext cx="61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94510" y="4586352"/>
            <a:ext cx="3141986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hr-HR" sz="2200" dirty="0" smtClean="0"/>
              <a:t>najviše zaposlenih u </a:t>
            </a:r>
            <a:r>
              <a:rPr lang="hr-HR" sz="2200" b="1" dirty="0" smtClean="0">
                <a:solidFill>
                  <a:srgbClr val="FF0000"/>
                </a:solidFill>
              </a:rPr>
              <a:t>industriji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trgovini</a:t>
            </a:r>
          </a:p>
          <a:p>
            <a:pPr marL="285750" indent="-28575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sz="2200" b="1" dirty="0" smtClean="0">
                <a:solidFill>
                  <a:srgbClr val="FF0000"/>
                </a:solidFill>
              </a:rPr>
              <a:t>turizam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ugostiteljstvo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imaju najviši udio u BDP-u </a:t>
            </a:r>
            <a:r>
              <a:rPr lang="hr-HR" sz="2000" dirty="0" smtClean="0"/>
              <a:t>(oko 19%)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112479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6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6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6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6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6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6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6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6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76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/>
      <p:bldP spid="35" grpId="0"/>
      <p:bldP spid="36" grpId="0"/>
      <p:bldP spid="37" grpId="0"/>
      <p:bldP spid="38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370902202"/>
              </p:ext>
            </p:extLst>
          </p:nvPr>
        </p:nvGraphicFramePr>
        <p:xfrm>
          <a:off x="0" y="1000108"/>
          <a:ext cx="10001288" cy="5857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r-HR" sz="2800" dirty="0" smtClean="0"/>
              <a:t>Udio pojedinih grana gospodarstva u vrijednosti proizvodnje</a:t>
            </a:r>
            <a:endParaRPr lang="hr-HR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527" y="13053"/>
            <a:ext cx="6878946" cy="66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1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92696"/>
            <a:ext cx="9086256" cy="6048672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Hrvatska je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siromašna rudama, fosilnim izvorima i mineralnim rudama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posljednji rudnik zatvoren 1966. – rudnik željezne rude</a:t>
            </a:r>
          </a:p>
          <a:p>
            <a:pPr marL="324000" indent="-288000">
              <a:spcBef>
                <a:spcPts val="1200"/>
              </a:spcBef>
              <a:buNone/>
            </a:pPr>
            <a:r>
              <a:rPr lang="hr-HR" altLang="sr-Latn-RS" sz="2800" b="1" dirty="0" smtClean="0">
                <a:solidFill>
                  <a:srgbClr val="FF0000"/>
                </a:solidFill>
              </a:rPr>
              <a:t>NEMETALI</a:t>
            </a:r>
            <a:endParaRPr lang="hr-HR" altLang="sr-Latn-RS" sz="2400" b="1" dirty="0" smtClean="0">
              <a:solidFill>
                <a:srgbClr val="FF0000"/>
              </a:solidFill>
            </a:endParaRP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zalihe nemetala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šljunak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pijesak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(Panonska Hrvatska),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građevnog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kamena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vapnenca (Benkovac, Brač),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glina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u unutrašnjosti Hrvatske (brojne ciglane)</a:t>
            </a:r>
          </a:p>
          <a:p>
            <a:pPr marL="324000" indent="-288000">
              <a:spcBef>
                <a:spcPts val="1200"/>
              </a:spcBef>
              <a:buNone/>
            </a:pPr>
            <a:r>
              <a:rPr lang="hr-HR" altLang="sr-Latn-RS" sz="2800" b="1" dirty="0" smtClean="0">
                <a:solidFill>
                  <a:srgbClr val="FF0000"/>
                </a:solidFill>
              </a:rPr>
              <a:t>ENERGENTI</a:t>
            </a:r>
            <a:endParaRPr lang="hr-HR" altLang="sr-Latn-RS" sz="2400" b="1" dirty="0" smtClean="0">
              <a:solidFill>
                <a:srgbClr val="FF0000"/>
              </a:solidFill>
            </a:endParaRP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zalihe energenata (ugljen, nafta i zemni plin)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ne zadovoljavaju niti 50% domaćih potreba 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ostatak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uvozimo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oko 30-ak naftnih polja </a:t>
            </a:r>
            <a:r>
              <a:rPr lang="hr-HR" altLang="sr-Latn-RS" sz="2400" dirty="0" smtClean="0"/>
              <a:t>u</a:t>
            </a:r>
            <a:r>
              <a:rPr lang="hr-HR" altLang="sr-Latn-RS" sz="2400" b="1" dirty="0" smtClean="0"/>
              <a:t> </a:t>
            </a:r>
            <a:r>
              <a:rPr lang="hr-HR" altLang="sr-Latn-RS" sz="2400" dirty="0" smtClean="0"/>
              <a:t>Hrvatskoj</a:t>
            </a:r>
            <a:r>
              <a:rPr lang="hr-HR" altLang="sr-Latn-RS" sz="2400" b="1" dirty="0" smtClean="0"/>
              <a:t> </a:t>
            </a:r>
            <a:r>
              <a:rPr lang="hr-HR" altLang="sr-Latn-RS" sz="2400" dirty="0" smtClean="0"/>
              <a:t>– Donji Miholjac, Ivanić-Grad, Kutina, Vinkovci, Đurđevac i Bjelovar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rafinerije nafte </a:t>
            </a:r>
            <a:r>
              <a:rPr lang="hr-HR" altLang="sr-Latn-RS" sz="2400" dirty="0" smtClean="0"/>
              <a:t>– Rijeka, Sisak i Zagreb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4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Rude i </a:t>
            </a:r>
            <a:r>
              <a:rPr lang="hr-HR" altLang="sr-Latn-RS" dirty="0" smtClean="0"/>
              <a:t>energetika</a:t>
            </a:r>
            <a:endParaRPr lang="hr-HR" altLang="sr-Latn-RS" sz="3200" dirty="0" smtClean="0"/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39753" y="0"/>
            <a:ext cx="7200800" cy="6807130"/>
            <a:chOff x="2556549" y="138857"/>
            <a:chExt cx="6984003" cy="6602185"/>
          </a:xfrm>
        </p:grpSpPr>
        <p:pic>
          <p:nvPicPr>
            <p:cNvPr id="14" name="Rezervirano mjesto sadržaja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6549" y="138857"/>
              <a:ext cx="6984003" cy="660218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52320" y="2963044"/>
              <a:ext cx="1440160" cy="2167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-216024" y="5436716"/>
            <a:ext cx="7164288" cy="136815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195" name="Rezervirano mjesto teksta 3"/>
          <p:cNvSpPr>
            <a:spLocks noGrp="1"/>
          </p:cNvSpPr>
          <p:nvPr>
            <p:ph idx="4294967295"/>
          </p:nvPr>
        </p:nvSpPr>
        <p:spPr>
          <a:xfrm>
            <a:off x="22225" y="5437188"/>
            <a:ext cx="9121775" cy="1295400"/>
          </a:xfrm>
          <a:noFill/>
        </p:spPr>
        <p:txBody>
          <a:bodyPr>
            <a:noAutofit/>
          </a:bodyPr>
          <a:lstStyle/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proizvodnja zemnog plina je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u stalnom porastu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nalazišta plina </a:t>
            </a:r>
            <a:r>
              <a:rPr lang="hr-HR" altLang="sr-Latn-RS" sz="2400" dirty="0" smtClean="0"/>
              <a:t>– Podravina (</a:t>
            </a:r>
            <a:r>
              <a:rPr lang="hr-HR" altLang="sr-Latn-RS" sz="2400" dirty="0" err="1" smtClean="0"/>
              <a:t>Molve</a:t>
            </a:r>
            <a:r>
              <a:rPr lang="hr-HR" altLang="sr-Latn-RS" sz="2400" dirty="0" smtClean="0"/>
              <a:t>) i sjeverni Jadran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/>
              <a:t>30%</a:t>
            </a:r>
            <a:r>
              <a:rPr lang="hr-HR" altLang="sr-Latn-RS" sz="2400" dirty="0" smtClean="0"/>
              <a:t> plina uvozimo (uglavnom iz Rusije)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 idx="4294967295"/>
          </p:nvPr>
        </p:nvSpPr>
        <p:spPr>
          <a:xfrm>
            <a:off x="80838" y="30163"/>
            <a:ext cx="8858250" cy="574675"/>
          </a:xfrm>
        </p:spPr>
        <p:txBody>
          <a:bodyPr>
            <a:noAutofit/>
          </a:bodyPr>
          <a:lstStyle/>
          <a:p>
            <a:r>
              <a:rPr lang="hr-HR" altLang="sr-Latn-RS" sz="3600" dirty="0" smtClean="0"/>
              <a:t>Rude i energetika</a:t>
            </a:r>
          </a:p>
        </p:txBody>
      </p:sp>
      <p:pic>
        <p:nvPicPr>
          <p:cNvPr id="15" name="Rezervirano mjesto sadržaja 4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382"/>
            <a:ext cx="2592512" cy="369894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763365">
            <a:off x="6037228" y="582187"/>
            <a:ext cx="1185506" cy="807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1224278">
            <a:off x="5891448" y="1435100"/>
            <a:ext cx="1044116" cy="711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 rot="1763365">
            <a:off x="7456444" y="1234923"/>
            <a:ext cx="634097" cy="807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Oval 20"/>
          <p:cNvSpPr/>
          <p:nvPr/>
        </p:nvSpPr>
        <p:spPr>
          <a:xfrm rot="5054438">
            <a:off x="8498438" y="2116826"/>
            <a:ext cx="494359" cy="5623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 rot="5054438">
            <a:off x="2541134" y="2848259"/>
            <a:ext cx="494359" cy="5623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Oval 22"/>
          <p:cNvSpPr/>
          <p:nvPr/>
        </p:nvSpPr>
        <p:spPr>
          <a:xfrm rot="7584051">
            <a:off x="3849978" y="4218686"/>
            <a:ext cx="494359" cy="5623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9512" y="574080"/>
            <a:ext cx="504056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84600" y="190500"/>
            <a:ext cx="5676900" cy="2197142"/>
            <a:chOff x="3784600" y="190500"/>
            <a:chExt cx="5676900" cy="2197142"/>
          </a:xfrm>
        </p:grpSpPr>
        <p:sp>
          <p:nvSpPr>
            <p:cNvPr id="24" name="Freeform 23"/>
            <p:cNvSpPr/>
            <p:nvPr/>
          </p:nvSpPr>
          <p:spPr>
            <a:xfrm>
              <a:off x="3784600" y="444500"/>
              <a:ext cx="2997200" cy="1752600"/>
            </a:xfrm>
            <a:custGeom>
              <a:avLst/>
              <a:gdLst>
                <a:gd name="connsiteX0" fmla="*/ 0 w 2997200"/>
                <a:gd name="connsiteY0" fmla="*/ 1752600 h 1752600"/>
                <a:gd name="connsiteX1" fmla="*/ 241300 w 2997200"/>
                <a:gd name="connsiteY1" fmla="*/ 1562100 h 1752600"/>
                <a:gd name="connsiteX2" fmla="*/ 635000 w 2997200"/>
                <a:gd name="connsiteY2" fmla="*/ 1574800 h 1752600"/>
                <a:gd name="connsiteX3" fmla="*/ 914400 w 2997200"/>
                <a:gd name="connsiteY3" fmla="*/ 1600200 h 1752600"/>
                <a:gd name="connsiteX4" fmla="*/ 1181100 w 2997200"/>
                <a:gd name="connsiteY4" fmla="*/ 1397000 h 1752600"/>
                <a:gd name="connsiteX5" fmla="*/ 1866900 w 2997200"/>
                <a:gd name="connsiteY5" fmla="*/ 1371600 h 1752600"/>
                <a:gd name="connsiteX6" fmla="*/ 2095500 w 2997200"/>
                <a:gd name="connsiteY6" fmla="*/ 1371600 h 1752600"/>
                <a:gd name="connsiteX7" fmla="*/ 2425700 w 2997200"/>
                <a:gd name="connsiteY7" fmla="*/ 609600 h 1752600"/>
                <a:gd name="connsiteX8" fmla="*/ 2540000 w 2997200"/>
                <a:gd name="connsiteY8" fmla="*/ 381000 h 1752600"/>
                <a:gd name="connsiteX9" fmla="*/ 2997200 w 2997200"/>
                <a:gd name="connsiteY9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7200" h="1752600">
                  <a:moveTo>
                    <a:pt x="0" y="1752600"/>
                  </a:moveTo>
                  <a:cubicBezTo>
                    <a:pt x="67733" y="1672166"/>
                    <a:pt x="135467" y="1591733"/>
                    <a:pt x="241300" y="1562100"/>
                  </a:cubicBezTo>
                  <a:cubicBezTo>
                    <a:pt x="347133" y="1532467"/>
                    <a:pt x="522817" y="1568450"/>
                    <a:pt x="635000" y="1574800"/>
                  </a:cubicBezTo>
                  <a:cubicBezTo>
                    <a:pt x="747183" y="1581150"/>
                    <a:pt x="823383" y="1629833"/>
                    <a:pt x="914400" y="1600200"/>
                  </a:cubicBezTo>
                  <a:cubicBezTo>
                    <a:pt x="1005417" y="1570567"/>
                    <a:pt x="1022350" y="1435100"/>
                    <a:pt x="1181100" y="1397000"/>
                  </a:cubicBezTo>
                  <a:cubicBezTo>
                    <a:pt x="1339850" y="1358900"/>
                    <a:pt x="1714500" y="1375833"/>
                    <a:pt x="1866900" y="1371600"/>
                  </a:cubicBezTo>
                  <a:cubicBezTo>
                    <a:pt x="2019300" y="1367367"/>
                    <a:pt x="2002367" y="1498600"/>
                    <a:pt x="2095500" y="1371600"/>
                  </a:cubicBezTo>
                  <a:cubicBezTo>
                    <a:pt x="2188633" y="1244600"/>
                    <a:pt x="2351617" y="774700"/>
                    <a:pt x="2425700" y="609600"/>
                  </a:cubicBezTo>
                  <a:cubicBezTo>
                    <a:pt x="2499783" y="444500"/>
                    <a:pt x="2444750" y="482600"/>
                    <a:pt x="2540000" y="381000"/>
                  </a:cubicBezTo>
                  <a:cubicBezTo>
                    <a:pt x="2635250" y="279400"/>
                    <a:pt x="2916767" y="61383"/>
                    <a:pt x="2997200" y="0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srgbClr val="FF0000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54700" y="1866900"/>
              <a:ext cx="3606800" cy="520742"/>
            </a:xfrm>
            <a:custGeom>
              <a:avLst/>
              <a:gdLst>
                <a:gd name="connsiteX0" fmla="*/ 0 w 3606800"/>
                <a:gd name="connsiteY0" fmla="*/ 0 h 520742"/>
                <a:gd name="connsiteX1" fmla="*/ 571500 w 3606800"/>
                <a:gd name="connsiteY1" fmla="*/ 342900 h 520742"/>
                <a:gd name="connsiteX2" fmla="*/ 736600 w 3606800"/>
                <a:gd name="connsiteY2" fmla="*/ 368300 h 520742"/>
                <a:gd name="connsiteX3" fmla="*/ 1079500 w 3606800"/>
                <a:gd name="connsiteY3" fmla="*/ 419100 h 520742"/>
                <a:gd name="connsiteX4" fmla="*/ 1905000 w 3606800"/>
                <a:gd name="connsiteY4" fmla="*/ 520700 h 520742"/>
                <a:gd name="connsiteX5" fmla="*/ 2616200 w 3606800"/>
                <a:gd name="connsiteY5" fmla="*/ 406400 h 520742"/>
                <a:gd name="connsiteX6" fmla="*/ 3009900 w 3606800"/>
                <a:gd name="connsiteY6" fmla="*/ 355600 h 520742"/>
                <a:gd name="connsiteX7" fmla="*/ 3606800 w 3606800"/>
                <a:gd name="connsiteY7" fmla="*/ 190500 h 52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6800" h="520742">
                  <a:moveTo>
                    <a:pt x="0" y="0"/>
                  </a:moveTo>
                  <a:cubicBezTo>
                    <a:pt x="224366" y="140758"/>
                    <a:pt x="448733" y="281517"/>
                    <a:pt x="571500" y="342900"/>
                  </a:cubicBezTo>
                  <a:cubicBezTo>
                    <a:pt x="694267" y="404283"/>
                    <a:pt x="736600" y="368300"/>
                    <a:pt x="736600" y="368300"/>
                  </a:cubicBezTo>
                  <a:lnTo>
                    <a:pt x="1079500" y="419100"/>
                  </a:lnTo>
                  <a:cubicBezTo>
                    <a:pt x="1274233" y="444500"/>
                    <a:pt x="1648883" y="522817"/>
                    <a:pt x="1905000" y="520700"/>
                  </a:cubicBezTo>
                  <a:cubicBezTo>
                    <a:pt x="2161117" y="518583"/>
                    <a:pt x="2432050" y="433917"/>
                    <a:pt x="2616200" y="406400"/>
                  </a:cubicBezTo>
                  <a:cubicBezTo>
                    <a:pt x="2800350" y="378883"/>
                    <a:pt x="2844800" y="391583"/>
                    <a:pt x="3009900" y="355600"/>
                  </a:cubicBezTo>
                  <a:cubicBezTo>
                    <a:pt x="3175000" y="319617"/>
                    <a:pt x="3390900" y="255058"/>
                    <a:pt x="3606800" y="190500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261100" y="190500"/>
              <a:ext cx="139700" cy="520700"/>
            </a:xfrm>
            <a:custGeom>
              <a:avLst/>
              <a:gdLst>
                <a:gd name="connsiteX0" fmla="*/ 139700 w 139700"/>
                <a:gd name="connsiteY0" fmla="*/ 520700 h 520700"/>
                <a:gd name="connsiteX1" fmla="*/ 0 w 139700"/>
                <a:gd name="connsiteY1" fmla="*/ 0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700" h="520700">
                  <a:moveTo>
                    <a:pt x="139700" y="52070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0037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04248" y="3028206"/>
            <a:ext cx="1941301" cy="688826"/>
            <a:chOff x="6804248" y="3028206"/>
            <a:chExt cx="1941301" cy="688826"/>
          </a:xfrm>
        </p:grpSpPr>
        <p:grpSp>
          <p:nvGrpSpPr>
            <p:cNvPr id="31" name="Group 30"/>
            <p:cNvGrpSpPr/>
            <p:nvPr/>
          </p:nvGrpSpPr>
          <p:grpSpPr>
            <a:xfrm>
              <a:off x="6991522" y="3028206"/>
              <a:ext cx="1417725" cy="379094"/>
              <a:chOff x="6991522" y="3028206"/>
              <a:chExt cx="1417725" cy="37909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045672" y="3080680"/>
                <a:ext cx="576064" cy="274146"/>
              </a:xfrm>
              <a:prstGeom prst="rect">
                <a:avLst/>
              </a:prstGeom>
              <a:solidFill>
                <a:srgbClr val="0037DB"/>
              </a:solidFill>
              <a:ln>
                <a:solidFill>
                  <a:srgbClr val="0037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615696" y="3033087"/>
                <a:ext cx="793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b="1" dirty="0" smtClean="0"/>
                  <a:t>JANAF</a:t>
                </a:r>
                <a:endParaRPr lang="hr-HR" b="1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91522" y="3028206"/>
                <a:ext cx="1406291" cy="379094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804248" y="3347700"/>
              <a:ext cx="1941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Jadranski naftovod</a:t>
              </a:r>
              <a:endParaRPr lang="hr-HR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2675" y="2259297"/>
            <a:ext cx="748936" cy="275144"/>
          </a:xfrm>
          <a:prstGeom prst="round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hr-HR" sz="1600" b="1" dirty="0" smtClean="0"/>
              <a:t>Omišalj</a:t>
            </a:r>
            <a:endParaRPr lang="hr-HR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342279" y="1942536"/>
            <a:ext cx="534602" cy="241004"/>
          </a:xfrm>
          <a:prstGeom prst="round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hr-HR" sz="1600" b="1" dirty="0" smtClean="0"/>
              <a:t>Sisak</a:t>
            </a:r>
            <a:endParaRPr lang="hr-HR" sz="1600" b="1" dirty="0"/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195" grpId="0" build="p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4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224265" y="302927"/>
            <a:ext cx="3754884" cy="6294425"/>
            <a:chOff x="5224265" y="302927"/>
            <a:chExt cx="3754884" cy="6294425"/>
          </a:xfrm>
        </p:grpSpPr>
        <p:pic>
          <p:nvPicPr>
            <p:cNvPr id="2" name="Rezervirano mjesto sadržaja 4" descr="3652.jp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4265" y="302927"/>
              <a:ext cx="3754884" cy="62944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224265" y="6228020"/>
              <a:ext cx="28534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Naftna platforma na Jadranu</a:t>
              </a:r>
              <a:endParaRPr lang="hr-H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3945508"/>
            <a:ext cx="5148065" cy="2651844"/>
            <a:chOff x="0" y="3945508"/>
            <a:chExt cx="5148065" cy="2651844"/>
          </a:xfrm>
        </p:grpSpPr>
        <p:pic>
          <p:nvPicPr>
            <p:cNvPr id="3" name="Rezervirano mjesto sadržaja 4" descr="22053 Geografija Hrvatske_Page_180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505" y="3945508"/>
              <a:ext cx="5040560" cy="26518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228020"/>
              <a:ext cx="2640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Nuklearna elektrana Krško</a:t>
              </a:r>
              <a:endParaRPr lang="hr-HR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2926"/>
            <a:ext cx="5148066" cy="3460923"/>
            <a:chOff x="0" y="302926"/>
            <a:chExt cx="5148066" cy="3460923"/>
          </a:xfrm>
        </p:grpSpPr>
        <p:pic>
          <p:nvPicPr>
            <p:cNvPr id="4" name="Rezervirano mjesto sadržaja 4" descr="22053 Geografija Hrvatske_Page_181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800" y="302926"/>
              <a:ext cx="5028266" cy="346092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0" y="302926"/>
              <a:ext cx="22748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Hidroelektrana Peruća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25520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36512" y="548680"/>
            <a:ext cx="9121752" cy="3312368"/>
          </a:xfrm>
          <a:ln>
            <a:noFill/>
          </a:ln>
        </p:spPr>
        <p:txBody>
          <a:bodyPr>
            <a:noAutofit/>
          </a:bodyPr>
          <a:lstStyle/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naš energetski sustav uključuje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26 hidroelektrana</a:t>
            </a:r>
            <a:r>
              <a:rPr lang="hr-HR" altLang="sr-Latn-RS" sz="2400" dirty="0" smtClean="0"/>
              <a:t> 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7 termoelektrana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nuklearna elektrana </a:t>
            </a:r>
            <a:r>
              <a:rPr lang="hr-HR" altLang="sr-Latn-RS" sz="2400" dirty="0" smtClean="0"/>
              <a:t>Krško izgrađena u suradnji sa Slovenijom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većinu električne energije dobivamo iz hidroelektrana </a:t>
            </a:r>
            <a:r>
              <a:rPr lang="hr-HR" altLang="sr-Latn-RS" sz="2400" dirty="0" smtClean="0"/>
              <a:t>– 30 do 50% naših potreba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>
                <a:solidFill>
                  <a:srgbClr val="FF0000"/>
                </a:solidFill>
              </a:rPr>
              <a:t>termoelektrane</a:t>
            </a:r>
            <a:r>
              <a:rPr lang="hr-HR" altLang="sr-Latn-RS" sz="2400" dirty="0"/>
              <a:t> su uglavnom izgrađene uz veće gradove – Zagreb, Rijeka, Sisak, Osijek, Plomin I i II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/>
              <a:t> </a:t>
            </a:r>
            <a:r>
              <a:rPr lang="hr-HR" altLang="sr-Latn-RS" sz="2400" b="1" dirty="0">
                <a:solidFill>
                  <a:srgbClr val="FF0000"/>
                </a:solidFill>
              </a:rPr>
              <a:t>hidroelektrane</a:t>
            </a:r>
            <a:r>
              <a:rPr lang="hr-HR" altLang="sr-Latn-RS" sz="2400" dirty="0"/>
              <a:t> na Cetini, Lici, Gackoj i Dravi</a:t>
            </a:r>
          </a:p>
          <a:p>
            <a:pPr marL="724050" lvl="1" indent="-288000">
              <a:spcBef>
                <a:spcPts val="0"/>
              </a:spcBef>
              <a:buFont typeface="Calibri" pitchFamily="34" charset="0"/>
              <a:buChar char="‒"/>
            </a:pPr>
            <a:r>
              <a:rPr lang="hr-HR" altLang="sr-Latn-RS" sz="2100" dirty="0"/>
              <a:t>termoelektrane koriste loživo ulje, plin ili </a:t>
            </a:r>
            <a:r>
              <a:rPr lang="hr-HR" altLang="sr-Latn-RS" sz="2100" dirty="0" smtClean="0"/>
              <a:t>ugljen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Energetski sustav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87571" y="2708920"/>
            <a:ext cx="2995533" cy="4032448"/>
            <a:chOff x="5878512" y="2409180"/>
            <a:chExt cx="3302000" cy="4445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78512" y="2409180"/>
              <a:ext cx="3302000" cy="4445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16200000">
              <a:off x="6108897" y="3694219"/>
              <a:ext cx="2112982" cy="40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HIDROELEKTRANE</a:t>
              </a:r>
              <a:endParaRPr lang="hr-H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670450" y="5290553"/>
              <a:ext cx="989876" cy="40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TERMO</a:t>
              </a:r>
              <a:endParaRPr lang="hr-H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3258" y="6059388"/>
              <a:ext cx="726592" cy="288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100" b="1" dirty="0" smtClean="0">
                  <a:solidFill>
                    <a:schemeClr val="bg1"/>
                  </a:solidFill>
                </a:rPr>
                <a:t>OSTALO</a:t>
              </a:r>
              <a:endParaRPr lang="hr-HR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1295" y="3861048"/>
            <a:ext cx="5747606" cy="2961620"/>
            <a:chOff x="161295" y="3861048"/>
            <a:chExt cx="5747606" cy="2961620"/>
          </a:xfrm>
        </p:grpSpPr>
        <p:pic>
          <p:nvPicPr>
            <p:cNvPr id="12" name="Rezervirano mjesto sadržaja 4" descr="22053 Geografija Hrvatske_Page_180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295" y="3861048"/>
              <a:ext cx="5490825" cy="26742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512" y="6453336"/>
              <a:ext cx="5729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i="1" dirty="0" smtClean="0"/>
                <a:t>Ukupna proizvodnja i potrošnja energije od 2001. do 2011.</a:t>
              </a:r>
              <a:endParaRPr lang="hr-HR" i="1" dirty="0"/>
            </a:p>
          </p:txBody>
        </p:sp>
        <p:pic>
          <p:nvPicPr>
            <p:cNvPr id="16" name="Rezervirano mjesto sadržaja 4" descr="22053 Geografija Hrvatske_Page_180.jp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400" y="3861048"/>
              <a:ext cx="4858812" cy="331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45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06989" y="3176448"/>
            <a:ext cx="5793403" cy="3707641"/>
            <a:chOff x="4305986" y="3850761"/>
            <a:chExt cx="4693595" cy="3003790"/>
          </a:xfrm>
        </p:grpSpPr>
        <p:pic>
          <p:nvPicPr>
            <p:cNvPr id="8" name="Rezervirano mjesto sadržaja 4" descr="22053 Geografija Hrvatske_Page_179.jp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5986" y="3850762"/>
              <a:ext cx="3190468" cy="3003789"/>
            </a:xfrm>
            <a:prstGeom prst="rect">
              <a:avLst/>
            </a:prstGeom>
          </p:spPr>
        </p:pic>
        <p:pic>
          <p:nvPicPr>
            <p:cNvPr id="2" name="Rezervirano mjesto sadržaja 4" descr="22053 Geografija Hrvatske_Page_179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2502" y="3850761"/>
              <a:ext cx="1837079" cy="300379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5939" y="47258"/>
            <a:ext cx="5772205" cy="3199130"/>
            <a:chOff x="260645" y="503746"/>
            <a:chExt cx="5247459" cy="2908300"/>
          </a:xfrm>
        </p:grpSpPr>
        <p:pic>
          <p:nvPicPr>
            <p:cNvPr id="3" name="Rezervirano mjesto sadržaja 4" descr="22053 Geografija Hrvatske_Page_179.jp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0645" y="554546"/>
              <a:ext cx="2012655" cy="2806700"/>
            </a:xfrm>
            <a:prstGeom prst="rect">
              <a:avLst/>
            </a:prstGeom>
          </p:spPr>
        </p:pic>
        <p:pic>
          <p:nvPicPr>
            <p:cNvPr id="4" name="Rezervirano mjesto sadržaja 4" descr="22053 Geografija Hrvatske_Page_179.jpg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2170" y="503746"/>
              <a:ext cx="3235934" cy="29083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420009" y="2264678"/>
            <a:ext cx="291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/>
              <a:t>Struktura </a:t>
            </a:r>
            <a:r>
              <a:rPr lang="hr-HR" sz="2000" b="1" dirty="0" smtClean="0">
                <a:solidFill>
                  <a:srgbClr val="FF0000"/>
                </a:solidFill>
              </a:rPr>
              <a:t>proizvodnje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primarne energije (2012.)</a:t>
            </a:r>
            <a:endParaRPr lang="hr-H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7842" y="6064041"/>
            <a:ext cx="295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2000" dirty="0" smtClean="0"/>
              <a:t>Struktura </a:t>
            </a:r>
            <a:r>
              <a:rPr lang="hr-HR" sz="2000" b="1" dirty="0" smtClean="0">
                <a:solidFill>
                  <a:srgbClr val="FF0000"/>
                </a:solidFill>
              </a:rPr>
              <a:t>potrošnje</a:t>
            </a:r>
            <a:r>
              <a:rPr lang="hr-HR" sz="2000" dirty="0" smtClean="0"/>
              <a:t> primarne energije (2012.)</a:t>
            </a:r>
            <a:endParaRPr lang="hr-HR" sz="20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95536" y="3195588"/>
            <a:ext cx="828092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27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92696"/>
            <a:ext cx="5125816" cy="2160240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None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OBNOVLJIVI IZVORI ENERGIJE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err="1" smtClean="0">
                <a:solidFill>
                  <a:srgbClr val="FF0000"/>
                </a:solidFill>
              </a:rPr>
              <a:t>vjetroelektrane</a:t>
            </a:r>
            <a:r>
              <a:rPr lang="hr-HR" altLang="sr-Latn-RS" sz="2400" dirty="0" smtClean="0"/>
              <a:t> – Ravna I na Pagu, </a:t>
            </a:r>
            <a:r>
              <a:rPr lang="hr-HR" altLang="sr-Latn-RS" sz="2400" dirty="0" err="1" smtClean="0"/>
              <a:t>vjetropark</a:t>
            </a:r>
            <a:r>
              <a:rPr lang="hr-HR" altLang="sr-Latn-RS" sz="2400" dirty="0" smtClean="0"/>
              <a:t> </a:t>
            </a:r>
            <a:r>
              <a:rPr lang="hr-HR" altLang="sr-Latn-RS" sz="2400" dirty="0" err="1" smtClean="0"/>
              <a:t>Trtar</a:t>
            </a:r>
            <a:r>
              <a:rPr lang="hr-HR" altLang="sr-Latn-RS" sz="2400" dirty="0" smtClean="0"/>
              <a:t>-</a:t>
            </a:r>
            <a:r>
              <a:rPr lang="hr-HR" altLang="sr-Latn-RS" sz="2400" dirty="0" err="1" smtClean="0"/>
              <a:t>Krtolin</a:t>
            </a:r>
            <a:r>
              <a:rPr lang="hr-HR" altLang="sr-Latn-RS" sz="2400" dirty="0" smtClean="0"/>
              <a:t> kod Šibenika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Rude i </a:t>
            </a:r>
            <a:r>
              <a:rPr lang="hr-HR" altLang="sr-Latn-RS" dirty="0" smtClean="0"/>
              <a:t>energetika</a:t>
            </a:r>
            <a:endParaRPr lang="hr-HR" altLang="sr-Latn-RS" sz="3200" dirty="0" smtClean="0"/>
          </a:p>
        </p:txBody>
      </p:sp>
      <p:pic>
        <p:nvPicPr>
          <p:cNvPr id="5122" name="Picture 2" descr="https://upload.wikimedia.org/wikipedia/commons/thumb/1/11/Vestas6Pag.jpg/700px-Vestas6Pag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973" y="3933057"/>
            <a:ext cx="8902015" cy="27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1/1b/Wind_farm_Trtar-Krtolin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5716" y="101600"/>
            <a:ext cx="3760272" cy="432942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20688"/>
            <a:ext cx="9086256" cy="6048672"/>
          </a:xfrm>
        </p:spPr>
        <p:txBody>
          <a:bodyPr>
            <a:noAutofit/>
          </a:bodyPr>
          <a:lstStyle/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najvažnija grana gospodarstva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20%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svih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zaposlenih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u Hrvatskoj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15%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bruto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DBP-a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90%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izvoza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od 1990-ih </a:t>
            </a:r>
            <a:r>
              <a:rPr lang="hr-HR" altLang="sr-Latn-RS" sz="2200" b="1" dirty="0" smtClean="0"/>
              <a:t>smanjuje se obujam i broj zaposlenih </a:t>
            </a:r>
            <a:r>
              <a:rPr lang="hr-HR" altLang="sr-Latn-RS" sz="2200" dirty="0" smtClean="0"/>
              <a:t>u industriji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industrija se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prestrukturirala</a:t>
            </a:r>
            <a:r>
              <a:rPr lang="hr-HR" altLang="sr-Latn-RS" sz="2200" dirty="0" smtClean="0"/>
              <a:t> – s velikih na manja poduzeća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Industrija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08104" y="55925"/>
            <a:ext cx="3600400" cy="2292955"/>
            <a:chOff x="5508104" y="55925"/>
            <a:chExt cx="3600400" cy="229295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08104" y="55925"/>
              <a:ext cx="3600400" cy="2292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041128" y="153836"/>
              <a:ext cx="1911803" cy="5232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r-HR" sz="1400" i="1" dirty="0"/>
                <a:t>Kretanje </a:t>
              </a:r>
              <a:r>
                <a:rPr lang="hr-HR" sz="1400" b="1" i="1" dirty="0"/>
                <a:t>obujma </a:t>
              </a:r>
              <a:r>
                <a:rPr lang="hr-HR" sz="1400" b="1" i="1" dirty="0" err="1" smtClean="0"/>
                <a:t>ind</a:t>
              </a:r>
              <a:r>
                <a:rPr lang="hr-HR" sz="1400" b="1" i="1" dirty="0" smtClean="0"/>
                <a:t>. </a:t>
              </a:r>
              <a:r>
                <a:rPr lang="hr-HR" sz="1400" b="1" i="1" dirty="0"/>
                <a:t>proizvodnje</a:t>
              </a:r>
              <a:r>
                <a:rPr lang="hr-HR" sz="1400" i="1" dirty="0"/>
                <a:t> u </a:t>
              </a:r>
              <a:r>
                <a:rPr lang="hr-HR" sz="1400" i="1" dirty="0" smtClean="0"/>
                <a:t>Hrvatskoj</a:t>
              </a:r>
              <a:endParaRPr lang="hr-HR" sz="1400" i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2915" y="3284984"/>
            <a:ext cx="7612446" cy="3512073"/>
            <a:chOff x="782915" y="3284984"/>
            <a:chExt cx="7612446" cy="35120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915" y="3284984"/>
              <a:ext cx="7612446" cy="351207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75656" y="5661248"/>
              <a:ext cx="403244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hr-HR" sz="2000" i="1" dirty="0" smtClean="0"/>
                <a:t>Realne stope rasta BDP-a i vrijednosti industrijske proizvodnje</a:t>
              </a:r>
              <a:endParaRPr lang="hr-HR" sz="2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1460" y="4208731"/>
            <a:ext cx="8618919" cy="2517657"/>
            <a:chOff x="373269" y="4208731"/>
            <a:chExt cx="8618919" cy="251765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3269" y="4223321"/>
              <a:ext cx="8618919" cy="250306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64134" y="4208731"/>
              <a:ext cx="3400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>
                  <a:solidFill>
                    <a:schemeClr val="bg1"/>
                  </a:solidFill>
                </a:rPr>
                <a:t>Hrvatska u brojkama – 2016. </a:t>
              </a:r>
              <a:r>
                <a:rPr lang="hr-HR" i="1" dirty="0" smtClean="0">
                  <a:solidFill>
                    <a:schemeClr val="bg1"/>
                  </a:solidFill>
                </a:rPr>
                <a:t>(DZS)</a:t>
              </a:r>
              <a:endParaRPr lang="hr-HR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573394"/>
            <a:ext cx="9086256" cy="6048672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povoljan prometni i geografski položaj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srednjoeuropska i sredozemna zemlja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nepovoljan povijesni razvoj i zbivanja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smtClean="0"/>
              <a:t>često </a:t>
            </a:r>
            <a:r>
              <a:rPr lang="hr-HR" altLang="sr-Latn-RS" sz="2000" dirty="0" smtClean="0"/>
              <a:t>mijenjanje granica i podređenost u državama u kojima je bila Hrvatska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nepovoljna demografska obilježja 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struktura radne snage – omjer radnog i uzdržavanog stanovništva je nepovoljan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od 1990-ih kao posljedica emigracije i starenja stanovništva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Hrvatska pripada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zemljama u tranziciji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BDP – </a:t>
            </a:r>
            <a:r>
              <a:rPr lang="hr-HR" altLang="sr-Latn-RS" sz="2000" b="1" dirty="0" smtClean="0"/>
              <a:t>43 mlrd. USD </a:t>
            </a:r>
            <a:r>
              <a:rPr lang="hr-HR" altLang="sr-Latn-RS" sz="2000" dirty="0" smtClean="0"/>
              <a:t>/ BDP/</a:t>
            </a:r>
            <a:r>
              <a:rPr lang="hr-HR" altLang="sr-Latn-RS" sz="2000" dirty="0" err="1" smtClean="0"/>
              <a:t>per</a:t>
            </a:r>
            <a:r>
              <a:rPr lang="hr-HR" altLang="sr-Latn-RS" sz="2000" dirty="0" smtClean="0"/>
              <a:t> </a:t>
            </a:r>
            <a:r>
              <a:rPr lang="hr-HR" altLang="sr-Latn-RS" sz="2000" dirty="0" err="1" smtClean="0"/>
              <a:t>capita</a:t>
            </a:r>
            <a:r>
              <a:rPr lang="hr-HR" altLang="sr-Latn-RS" sz="2000" dirty="0" smtClean="0"/>
              <a:t> – </a:t>
            </a:r>
            <a:r>
              <a:rPr lang="hr-HR" altLang="sr-Latn-RS" sz="2000" b="1" dirty="0" smtClean="0"/>
              <a:t>10 426</a:t>
            </a:r>
            <a:r>
              <a:rPr lang="hr-HR" altLang="sr-Latn-RS" sz="2000" dirty="0" smtClean="0"/>
              <a:t> USD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Činitelji razvoja gospodarstva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220" y="5626898"/>
            <a:ext cx="8668685" cy="11097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Zaposleni po granama industrije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28929" y="676895"/>
            <a:ext cx="6486142" cy="6133605"/>
            <a:chOff x="1328929" y="676895"/>
            <a:chExt cx="6486142" cy="61336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8930" y="5142016"/>
              <a:ext cx="6486141" cy="166848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8929" y="676895"/>
              <a:ext cx="6486141" cy="4465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434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zervirano mjesto sadržaja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089" y="52542"/>
            <a:ext cx="7199423" cy="6904850"/>
          </a:xfrm>
          <a:prstGeom prst="rect">
            <a:avLst/>
          </a:prstGeom>
        </p:spPr>
      </p:pic>
      <p:pic>
        <p:nvPicPr>
          <p:cNvPr id="5" name="Rezervirano mjesto sadržaja 4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99" y="4365104"/>
            <a:ext cx="4236469" cy="2438253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600" dirty="0" smtClean="0"/>
              <a:t>Industrijske regije</a:t>
            </a:r>
          </a:p>
        </p:txBody>
      </p:sp>
    </p:spTree>
    <p:extLst>
      <p:ext uri="{BB962C8B-B14F-4D97-AF65-F5344CB8AC3E}">
        <p14:creationId xmlns:p14="http://schemas.microsoft.com/office/powerpoint/2010/main" val="3613295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476672"/>
            <a:ext cx="8088903" cy="55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PLIVA">
            <a:hlinkClick r:id="rId2" action="ppaction://hlinksldjump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426" y="378449"/>
            <a:ext cx="4911712" cy="4181252"/>
          </a:xfrm>
        </p:spPr>
      </p:pic>
      <p:pic>
        <p:nvPicPr>
          <p:cNvPr id="7171" name="Picture 9" descr="lura">
            <a:hlinkClick r:id="rId2" action="ppaction://hlinksldjump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20072" y="68014"/>
            <a:ext cx="3903662" cy="2928938"/>
          </a:xfrm>
        </p:spPr>
      </p:pic>
      <p:pic>
        <p:nvPicPr>
          <p:cNvPr id="7172" name="Picture 10" descr="ina">
            <a:hlinkClick r:id="rId2" action="ppaction://hlinksldjump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20072" y="4077072"/>
            <a:ext cx="3840162" cy="2749550"/>
          </a:xfrm>
        </p:spPr>
      </p:pic>
      <p:sp>
        <p:nvSpPr>
          <p:cNvPr id="7173" name="Text Box 11"/>
          <p:cNvSpPr txBox="1">
            <a:spLocks noChangeArrowheads="1"/>
          </p:cNvSpPr>
          <p:nvPr/>
        </p:nvSpPr>
        <p:spPr bwMode="auto">
          <a:xfrm>
            <a:off x="107504" y="4581128"/>
            <a:ext cx="3357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2400" b="1" dirty="0" smtClean="0"/>
              <a:t>Pliva</a:t>
            </a:r>
            <a:r>
              <a:rPr lang="hr-HR" sz="2400" dirty="0" smtClean="0"/>
              <a:t> – upravna </a:t>
            </a:r>
            <a:r>
              <a:rPr lang="hr-HR" sz="2400" dirty="0"/>
              <a:t>zgrada</a:t>
            </a:r>
          </a:p>
        </p:txBody>
      </p:sp>
      <p:sp>
        <p:nvSpPr>
          <p:cNvPr id="7174" name="Text Box 12"/>
          <p:cNvSpPr txBox="1">
            <a:spLocks noChangeArrowheads="1"/>
          </p:cNvSpPr>
          <p:nvPr/>
        </p:nvSpPr>
        <p:spPr bwMode="auto">
          <a:xfrm>
            <a:off x="2357438" y="6399502"/>
            <a:ext cx="28575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hr-HR" sz="2400" b="1" dirty="0" smtClean="0"/>
              <a:t>INA</a:t>
            </a:r>
            <a:r>
              <a:rPr lang="hr-HR" sz="2400" dirty="0" smtClean="0"/>
              <a:t> – upravna </a:t>
            </a:r>
            <a:r>
              <a:rPr lang="hr-HR" sz="2400" dirty="0"/>
              <a:t>zgrada</a:t>
            </a:r>
          </a:p>
        </p:txBody>
      </p:sp>
      <p:sp>
        <p:nvSpPr>
          <p:cNvPr id="7175" name="Text Box 13"/>
          <p:cNvSpPr txBox="1">
            <a:spLocks noChangeArrowheads="1"/>
          </p:cNvSpPr>
          <p:nvPr/>
        </p:nvSpPr>
        <p:spPr bwMode="auto">
          <a:xfrm>
            <a:off x="5214938" y="3000375"/>
            <a:ext cx="37861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2400" b="1" dirty="0" smtClean="0"/>
              <a:t>LURA</a:t>
            </a:r>
            <a:r>
              <a:rPr lang="hr-HR" sz="2400" dirty="0" smtClean="0"/>
              <a:t> </a:t>
            </a:r>
            <a:r>
              <a:rPr lang="hr-HR" sz="2400" dirty="0"/>
              <a:t>- proizvodni pogon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6"/>
          <p:cNvSpPr txBox="1">
            <a:spLocks noChangeArrowheads="1"/>
          </p:cNvSpPr>
          <p:nvPr/>
        </p:nvSpPr>
        <p:spPr bwMode="auto">
          <a:xfrm>
            <a:off x="4809531" y="2157413"/>
            <a:ext cx="4334469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hr-HR" sz="2400" b="1" dirty="0">
                <a:latin typeface="+mj-lt"/>
              </a:rPr>
              <a:t>Karlovačka pivovara </a:t>
            </a:r>
            <a:r>
              <a:rPr lang="hr-HR" sz="2400" dirty="0">
                <a:latin typeface="+mj-lt"/>
              </a:rPr>
              <a:t>– prepoznatljivost grada Karlovca</a:t>
            </a:r>
          </a:p>
          <a:p>
            <a:pPr>
              <a:defRPr/>
            </a:pPr>
            <a:r>
              <a:rPr lang="hr-HR" sz="2400" dirty="0">
                <a:latin typeface="+mj-lt"/>
              </a:rPr>
              <a:t>i njegove industrije</a:t>
            </a:r>
          </a:p>
        </p:txBody>
      </p:sp>
      <p:pic>
        <p:nvPicPr>
          <p:cNvPr id="8195" name="Picture 7" descr="C:\Documents and Settings\Korisnik\Desktop\novo slikeGEO\SLIKE GEO8 I 4\stara8\slike\2. Opcaobilje\karlovacka pivovar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69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8" descr="C:\Documents and Settings\Korisnik\Desktop\novo slikeGEO\SLIKE GEO8 I 4\stara8\slike\2. Opcaobilje\kutina industr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650" y="3500438"/>
            <a:ext cx="47053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niOkvir 9"/>
          <p:cNvSpPr txBox="1"/>
          <p:nvPr/>
        </p:nvSpPr>
        <p:spPr>
          <a:xfrm>
            <a:off x="321468" y="6027738"/>
            <a:ext cx="407193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hr-HR" sz="2400" b="1" dirty="0" smtClean="0">
                <a:latin typeface="+mj-lt"/>
              </a:rPr>
              <a:t>Petrokemija</a:t>
            </a:r>
            <a:r>
              <a:rPr lang="hr-HR" sz="2400" dirty="0" smtClean="0">
                <a:latin typeface="+mj-lt"/>
              </a:rPr>
              <a:t> </a:t>
            </a:r>
            <a:r>
              <a:rPr lang="hr-HR" sz="2400" dirty="0">
                <a:latin typeface="+mj-lt"/>
              </a:rPr>
              <a:t>u Kutini; tvornica umjetnih </a:t>
            </a:r>
            <a:r>
              <a:rPr lang="hr-HR" sz="2400" dirty="0" smtClean="0">
                <a:latin typeface="+mj-lt"/>
              </a:rPr>
              <a:t>gnojiva</a:t>
            </a:r>
            <a:endParaRPr lang="hr-HR" sz="2400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6"/>
          <p:cNvSpPr txBox="1">
            <a:spLocks noChangeArrowheads="1"/>
          </p:cNvSpPr>
          <p:nvPr/>
        </p:nvSpPr>
        <p:spPr bwMode="auto">
          <a:xfrm>
            <a:off x="5758281" y="116632"/>
            <a:ext cx="33575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hr-HR" sz="2400" b="1" dirty="0" smtClean="0">
                <a:latin typeface="+mj-lt"/>
              </a:rPr>
              <a:t>Vindija</a:t>
            </a:r>
            <a:r>
              <a:rPr lang="hr-HR" sz="2400" dirty="0" smtClean="0">
                <a:latin typeface="+mj-lt"/>
              </a:rPr>
              <a:t> </a:t>
            </a:r>
            <a:r>
              <a:rPr lang="hr-HR" sz="2400" dirty="0">
                <a:latin typeface="+mj-lt"/>
              </a:rPr>
              <a:t>Varaždin, proizvodni pogon; jedno od najjačih mljekarskih poduzeća</a:t>
            </a:r>
          </a:p>
        </p:txBody>
      </p:sp>
      <p:pic>
        <p:nvPicPr>
          <p:cNvPr id="9219" name="Picture 5" descr="PODRAVKA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1563" y="2516188"/>
            <a:ext cx="5532437" cy="43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5" descr="laznavindija">
            <a:hlinkClick r:id="rId2" action="ppaction://hlinksldjump"/>
          </p:cNvPr>
          <p:cNvPicPr>
            <a:picLocks noGrp="1" noChangeAspect="1" noChangeArrowheads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619750" cy="3643313"/>
          </a:xfrm>
        </p:spPr>
      </p:pic>
      <p:sp>
        <p:nvSpPr>
          <p:cNvPr id="8" name="TekstniOkvir 7"/>
          <p:cNvSpPr txBox="1"/>
          <p:nvPr/>
        </p:nvSpPr>
        <p:spPr>
          <a:xfrm>
            <a:off x="0" y="4572000"/>
            <a:ext cx="3500438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hr-HR" sz="2400" b="1" dirty="0">
                <a:latin typeface="+mj-lt"/>
              </a:rPr>
              <a:t>Podravka</a:t>
            </a:r>
            <a:r>
              <a:rPr lang="hr-HR" sz="2400" dirty="0">
                <a:latin typeface="+mj-lt"/>
              </a:rPr>
              <a:t> je </a:t>
            </a:r>
            <a:r>
              <a:rPr lang="hr-HR" sz="2400" dirty="0" smtClean="0">
                <a:latin typeface="+mj-lt"/>
              </a:rPr>
              <a:t>najveće prehrambeno poduzeće u </a:t>
            </a:r>
            <a:r>
              <a:rPr lang="hr-HR" sz="2400" dirty="0">
                <a:latin typeface="+mj-lt"/>
              </a:rPr>
              <a:t>Hrvatskoj, a svoje podružnice i tvornice ima u nekoliko države srednje i istočne Europe.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6"/>
          <p:cNvSpPr txBox="1">
            <a:spLocks noChangeArrowheads="1"/>
          </p:cNvSpPr>
          <p:nvPr/>
        </p:nvSpPr>
        <p:spPr bwMode="auto">
          <a:xfrm flipH="1">
            <a:off x="3857625" y="714375"/>
            <a:ext cx="5286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hr-HR" sz="2400" b="1" dirty="0" smtClean="0">
                <a:latin typeface="+mj-lt"/>
              </a:rPr>
              <a:t>Saponia</a:t>
            </a:r>
            <a:r>
              <a:rPr lang="hr-HR" sz="2400" dirty="0" smtClean="0">
                <a:latin typeface="+mj-lt"/>
              </a:rPr>
              <a:t> </a:t>
            </a:r>
            <a:r>
              <a:rPr lang="hr-HR" sz="2400" dirty="0">
                <a:latin typeface="+mj-lt"/>
              </a:rPr>
              <a:t>u Osijeku – proizvodni pogon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857625" y="0"/>
            <a:ext cx="48355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hr-HR" sz="2400" dirty="0">
                <a:latin typeface="+mj-lt"/>
              </a:rPr>
              <a:t>Osijek je vodeće industrijsko središte istočne Hrvatske.</a:t>
            </a:r>
          </a:p>
        </p:txBody>
      </p:sp>
      <p:pic>
        <p:nvPicPr>
          <p:cNvPr id="10244" name="Picture 5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5331" y="2996952"/>
            <a:ext cx="5580112" cy="366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Saponia Osijek">
            <a:hlinkClick r:id="rId2" action="ppaction://hlinksldjump"/>
          </p:cNvPr>
          <p:cNvPicPr>
            <a:picLocks noGrp="1" noChangeAspect="1" noChangeArrowheads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857625" cy="4456113"/>
          </a:xfrm>
        </p:spPr>
      </p:pic>
      <p:sp>
        <p:nvSpPr>
          <p:cNvPr id="9" name="TekstniOkvir 8"/>
          <p:cNvSpPr txBox="1"/>
          <p:nvPr/>
        </p:nvSpPr>
        <p:spPr>
          <a:xfrm>
            <a:off x="0" y="5287963"/>
            <a:ext cx="3071813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hr-HR" sz="2400" dirty="0">
                <a:latin typeface="+mj-lt"/>
              </a:rPr>
              <a:t>Dio industrijskog pogona tvornice </a:t>
            </a:r>
            <a:r>
              <a:rPr lang="hr-HR" sz="2400" b="1" dirty="0" smtClean="0">
                <a:latin typeface="+mj-lt"/>
              </a:rPr>
              <a:t>Đuro Đaković</a:t>
            </a:r>
            <a:r>
              <a:rPr lang="hr-HR" sz="2400" dirty="0" smtClean="0">
                <a:latin typeface="+mj-lt"/>
              </a:rPr>
              <a:t> </a:t>
            </a:r>
            <a:r>
              <a:rPr lang="hr-HR" sz="2400" dirty="0">
                <a:latin typeface="+mj-lt"/>
              </a:rPr>
              <a:t>u Slavonskom Brodu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zervirano mjesto sadržaja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156" y="2861952"/>
            <a:ext cx="7641485" cy="39319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35223" y="5373626"/>
            <a:ext cx="465655" cy="47976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2</a:t>
            </a:r>
            <a:endParaRPr lang="hr-HR" sz="3200" b="1" dirty="0"/>
          </a:p>
        </p:txBody>
      </p:sp>
      <p:sp>
        <p:nvSpPr>
          <p:cNvPr id="2" name="Oval 1"/>
          <p:cNvSpPr/>
          <p:nvPr/>
        </p:nvSpPr>
        <p:spPr>
          <a:xfrm>
            <a:off x="1166458" y="5373627"/>
            <a:ext cx="465655" cy="47976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1</a:t>
            </a:r>
            <a:endParaRPr lang="hr-HR" sz="3200" b="1" dirty="0"/>
          </a:p>
        </p:txBody>
      </p:sp>
      <p:sp>
        <p:nvSpPr>
          <p:cNvPr id="8" name="Oval 7"/>
          <p:cNvSpPr/>
          <p:nvPr/>
        </p:nvSpPr>
        <p:spPr>
          <a:xfrm>
            <a:off x="3538359" y="5362539"/>
            <a:ext cx="465655" cy="47976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3</a:t>
            </a:r>
            <a:endParaRPr lang="hr-HR" sz="3200" b="1" dirty="0"/>
          </a:p>
        </p:txBody>
      </p:sp>
      <p:sp>
        <p:nvSpPr>
          <p:cNvPr id="9" name="Oval 8"/>
          <p:cNvSpPr/>
          <p:nvPr/>
        </p:nvSpPr>
        <p:spPr>
          <a:xfrm>
            <a:off x="6063002" y="5373626"/>
            <a:ext cx="465655" cy="47976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4</a:t>
            </a:r>
            <a:endParaRPr lang="hr-HR" sz="3200" b="1" dirty="0"/>
          </a:p>
        </p:txBody>
      </p:sp>
      <p:sp>
        <p:nvSpPr>
          <p:cNvPr id="10" name="Oval 9"/>
          <p:cNvSpPr/>
          <p:nvPr/>
        </p:nvSpPr>
        <p:spPr>
          <a:xfrm>
            <a:off x="7485972" y="5372063"/>
            <a:ext cx="465655" cy="47976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5</a:t>
            </a:r>
            <a:endParaRPr lang="hr-HR" sz="3200" b="1" dirty="0"/>
          </a:p>
        </p:txBody>
      </p:sp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52536" y="692696"/>
            <a:ext cx="8783960" cy="2191175"/>
          </a:xfrm>
        </p:spPr>
        <p:txBody>
          <a:bodyPr>
            <a:noAutofit/>
          </a:bodyPr>
          <a:lstStyle/>
          <a:p>
            <a:pPr marL="493200" indent="-457200">
              <a:spcBef>
                <a:spcPts val="600"/>
              </a:spcBef>
              <a:buFont typeface="+mj-lt"/>
              <a:buAutoNum type="arabicPeriod"/>
            </a:pPr>
            <a:r>
              <a:rPr lang="hr-HR" altLang="sr-Latn-RS" sz="2300" b="1" dirty="0" err="1" smtClean="0">
                <a:solidFill>
                  <a:srgbClr val="FF0000"/>
                </a:solidFill>
              </a:rPr>
              <a:t>predmanufakturno</a:t>
            </a:r>
            <a:r>
              <a:rPr lang="hr-HR" altLang="sr-Latn-RS" sz="23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300" dirty="0" smtClean="0"/>
              <a:t>razdoblje – </a:t>
            </a:r>
            <a:r>
              <a:rPr lang="hr-HR" altLang="sr-Latn-RS" sz="2000" dirty="0" smtClean="0"/>
              <a:t>do sredine 18. st</a:t>
            </a:r>
          </a:p>
          <a:p>
            <a:pPr marL="493200" indent="-457200">
              <a:spcBef>
                <a:spcPts val="600"/>
              </a:spcBef>
              <a:buFont typeface="+mj-lt"/>
              <a:buAutoNum type="arabicPeriod"/>
            </a:pPr>
            <a:r>
              <a:rPr lang="hr-HR" altLang="sr-Latn-RS" sz="2300" b="1" dirty="0" smtClean="0">
                <a:solidFill>
                  <a:srgbClr val="FF0000"/>
                </a:solidFill>
              </a:rPr>
              <a:t>manufakturno</a:t>
            </a:r>
            <a:r>
              <a:rPr lang="hr-HR" altLang="sr-Latn-RS" sz="23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300" dirty="0" smtClean="0"/>
              <a:t>razdoblje – </a:t>
            </a:r>
            <a:r>
              <a:rPr lang="hr-HR" altLang="sr-Latn-RS" sz="2000" dirty="0" smtClean="0"/>
              <a:t>od sredine 18. do sredine 19. st</a:t>
            </a:r>
          </a:p>
          <a:p>
            <a:pPr marL="493200" indent="-457200">
              <a:spcBef>
                <a:spcPts val="600"/>
              </a:spcBef>
              <a:buFont typeface="+mj-lt"/>
              <a:buAutoNum type="arabicPeriod"/>
            </a:pPr>
            <a:r>
              <a:rPr lang="hr-HR" altLang="sr-Latn-RS" sz="2300" b="1" dirty="0" smtClean="0">
                <a:solidFill>
                  <a:srgbClr val="FF0000"/>
                </a:solidFill>
              </a:rPr>
              <a:t>manufakturno-industrijsko</a:t>
            </a:r>
            <a:r>
              <a:rPr lang="hr-HR" altLang="sr-Latn-RS" sz="23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300" dirty="0" smtClean="0"/>
              <a:t>razdoblje – </a:t>
            </a:r>
            <a:r>
              <a:rPr lang="hr-HR" altLang="sr-Latn-RS" sz="2000" dirty="0" smtClean="0"/>
              <a:t>od sredine 19. do sredine 20. st</a:t>
            </a:r>
            <a:endParaRPr lang="hr-HR" altLang="sr-Latn-RS" sz="2300" dirty="0" smtClean="0"/>
          </a:p>
          <a:p>
            <a:pPr marL="493200" indent="-457200">
              <a:spcBef>
                <a:spcPts val="600"/>
              </a:spcBef>
              <a:buFont typeface="+mj-lt"/>
              <a:buAutoNum type="arabicPeriod"/>
            </a:pPr>
            <a:r>
              <a:rPr lang="hr-HR" altLang="sr-Latn-RS" sz="2300" dirty="0" smtClean="0"/>
              <a:t>razdoblje</a:t>
            </a:r>
            <a:r>
              <a:rPr lang="hr-HR" altLang="sr-Latn-RS" sz="2300" b="1" dirty="0" smtClean="0"/>
              <a:t> </a:t>
            </a:r>
            <a:r>
              <a:rPr lang="hr-HR" altLang="sr-Latn-RS" sz="2300" b="1" dirty="0" smtClean="0">
                <a:solidFill>
                  <a:srgbClr val="FF0000"/>
                </a:solidFill>
              </a:rPr>
              <a:t>nagle</a:t>
            </a:r>
            <a:r>
              <a:rPr lang="hr-HR" altLang="sr-Latn-RS" sz="2300" b="1" dirty="0" smtClean="0"/>
              <a:t> </a:t>
            </a:r>
            <a:r>
              <a:rPr lang="hr-HR" altLang="sr-Latn-RS" sz="2300" b="1" dirty="0" smtClean="0">
                <a:solidFill>
                  <a:srgbClr val="FF0000"/>
                </a:solidFill>
              </a:rPr>
              <a:t>industrijalizacije</a:t>
            </a:r>
            <a:r>
              <a:rPr lang="hr-HR" altLang="sr-Latn-RS" sz="2300" b="1" dirty="0" smtClean="0"/>
              <a:t> </a:t>
            </a:r>
            <a:r>
              <a:rPr lang="hr-HR" altLang="sr-Latn-RS" sz="2300" dirty="0" smtClean="0"/>
              <a:t>– </a:t>
            </a:r>
            <a:r>
              <a:rPr lang="hr-HR" altLang="sr-Latn-RS" sz="2000" dirty="0" smtClean="0"/>
              <a:t>nakon 2. svj. rata</a:t>
            </a:r>
          </a:p>
          <a:p>
            <a:pPr marL="493200" indent="-457200">
              <a:spcBef>
                <a:spcPts val="600"/>
              </a:spcBef>
              <a:buFont typeface="+mj-lt"/>
              <a:buAutoNum type="arabicPeriod"/>
            </a:pPr>
            <a:r>
              <a:rPr lang="hr-HR" altLang="sr-Latn-RS" sz="2300" dirty="0" smtClean="0"/>
              <a:t>razdoblje </a:t>
            </a:r>
            <a:r>
              <a:rPr lang="hr-HR" altLang="sr-Latn-RS" sz="2300" b="1" dirty="0" smtClean="0">
                <a:solidFill>
                  <a:srgbClr val="FF0000"/>
                </a:solidFill>
              </a:rPr>
              <a:t>tranzicije</a:t>
            </a:r>
            <a:r>
              <a:rPr lang="hr-HR" altLang="sr-Latn-RS" sz="23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300" dirty="0" smtClean="0"/>
              <a:t>– </a:t>
            </a:r>
            <a:r>
              <a:rPr lang="hr-HR" altLang="sr-Latn-RS" sz="2000" dirty="0" smtClean="0"/>
              <a:t>od 1990-ih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Etape razvoja hrvatskog gospodarstva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041" y="2956774"/>
            <a:ext cx="5555456" cy="1874532"/>
            <a:chOff x="69041" y="2956774"/>
            <a:chExt cx="5555456" cy="1874532"/>
          </a:xfrm>
        </p:grpSpPr>
        <p:sp>
          <p:nvSpPr>
            <p:cNvPr id="3" name="Rectangular Callout 2"/>
            <p:cNvSpPr/>
            <p:nvPr/>
          </p:nvSpPr>
          <p:spPr>
            <a:xfrm>
              <a:off x="69041" y="2956774"/>
              <a:ext cx="3062799" cy="1874532"/>
            </a:xfrm>
            <a:prstGeom prst="wedgeRectCallout">
              <a:avLst>
                <a:gd name="adj1" fmla="val -9123"/>
                <a:gd name="adj2" fmla="val 75323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 indent="-180000">
                <a:spcAft>
                  <a:spcPts val="300"/>
                </a:spcAft>
                <a:buFont typeface="Calibri" panose="020F0502020204030204" pitchFamily="34" charset="0"/>
                <a:buChar char="–"/>
              </a:pPr>
              <a:r>
                <a:rPr lang="hr-HR" dirty="0" smtClean="0">
                  <a:solidFill>
                    <a:schemeClr val="tx1"/>
                  </a:solidFill>
                </a:rPr>
                <a:t>većina stanovništva radi u </a:t>
              </a:r>
              <a:r>
                <a:rPr lang="hr-HR" b="1" dirty="0" smtClean="0">
                  <a:solidFill>
                    <a:srgbClr val="FF0000"/>
                  </a:solidFill>
                </a:rPr>
                <a:t>primarnim djelatnostima</a:t>
              </a:r>
            </a:p>
            <a:p>
              <a:pPr marL="180000" indent="-180000">
                <a:spcAft>
                  <a:spcPts val="300"/>
                </a:spcAft>
                <a:buFont typeface="Calibri" panose="020F0502020204030204" pitchFamily="34" charset="0"/>
                <a:buChar char="–"/>
              </a:pPr>
              <a:r>
                <a:rPr lang="hr-HR" dirty="0" smtClean="0">
                  <a:solidFill>
                    <a:schemeClr val="tx1"/>
                  </a:solidFill>
                </a:rPr>
                <a:t>malobrojni obrtnici i manufakture</a:t>
              </a:r>
            </a:p>
            <a:p>
              <a:pPr marL="180000" indent="-180000">
                <a:spcAft>
                  <a:spcPts val="300"/>
                </a:spcAft>
                <a:buFont typeface="Calibri" panose="020F0502020204030204" pitchFamily="34" charset="0"/>
                <a:buChar char="–"/>
              </a:pPr>
              <a:r>
                <a:rPr lang="hr-HR" b="1" dirty="0" smtClean="0">
                  <a:solidFill>
                    <a:srgbClr val="FF0000"/>
                  </a:solidFill>
                </a:rPr>
                <a:t>trgovina</a:t>
              </a:r>
              <a:r>
                <a:rPr lang="hr-HR" dirty="0" smtClean="0">
                  <a:solidFill>
                    <a:schemeClr val="tx1"/>
                  </a:solidFill>
                </a:rPr>
                <a:t> i </a:t>
              </a:r>
              <a:r>
                <a:rPr lang="hr-HR" b="1" dirty="0" smtClean="0">
                  <a:solidFill>
                    <a:srgbClr val="FF0000"/>
                  </a:solidFill>
                </a:rPr>
                <a:t>promet</a:t>
              </a:r>
              <a:r>
                <a:rPr lang="hr-HR" dirty="0" smtClean="0">
                  <a:solidFill>
                    <a:schemeClr val="tx1"/>
                  </a:solidFill>
                </a:rPr>
                <a:t> slabo razvijeni</a:t>
              </a:r>
              <a:endParaRPr lang="hr-HR" dirty="0">
                <a:solidFill>
                  <a:schemeClr val="tx1"/>
                </a:solidFill>
              </a:endParaRPr>
            </a:p>
          </p:txBody>
        </p:sp>
        <p:pic>
          <p:nvPicPr>
            <p:cNvPr id="17" name="Slika 6" descr="13229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919" y="2975081"/>
              <a:ext cx="2762578" cy="1852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Rectangular Callout 13"/>
          <p:cNvSpPr/>
          <p:nvPr/>
        </p:nvSpPr>
        <p:spPr>
          <a:xfrm>
            <a:off x="107504" y="2956774"/>
            <a:ext cx="4055663" cy="1874532"/>
          </a:xfrm>
          <a:prstGeom prst="wedgeRectCallout">
            <a:avLst>
              <a:gd name="adj1" fmla="val -9123"/>
              <a:gd name="adj2" fmla="val 75323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razvija se poljoprivreda u Nizinskoj </a:t>
            </a:r>
            <a:r>
              <a:rPr lang="hr-HR" dirty="0" err="1" smtClean="0">
                <a:solidFill>
                  <a:schemeClr val="tx1"/>
                </a:solidFill>
              </a:rPr>
              <a:t>Hrv</a:t>
            </a:r>
            <a:r>
              <a:rPr lang="hr-HR" dirty="0" smtClean="0">
                <a:solidFill>
                  <a:schemeClr val="tx1"/>
                </a:solidFill>
              </a:rPr>
              <a:t>.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Dalmacija zaostaje </a:t>
            </a:r>
            <a:r>
              <a:rPr lang="hr-HR" dirty="0" smtClean="0">
                <a:solidFill>
                  <a:schemeClr val="tx1"/>
                </a:solidFill>
              </a:rPr>
              <a:t>(Austrijska vlast)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obrtnici zamjenjuju </a:t>
            </a:r>
            <a:r>
              <a:rPr lang="hr-HR" b="1" dirty="0" smtClean="0">
                <a:solidFill>
                  <a:srgbClr val="FF0000"/>
                </a:solidFill>
              </a:rPr>
              <a:t>manufakture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parobrodi </a:t>
            </a:r>
            <a:r>
              <a:rPr lang="hr-HR" dirty="0" smtClean="0">
                <a:solidFill>
                  <a:schemeClr val="tx1"/>
                </a:solidFill>
              </a:rPr>
              <a:t>i </a:t>
            </a:r>
            <a:r>
              <a:rPr lang="hr-HR" b="1" dirty="0" smtClean="0">
                <a:solidFill>
                  <a:srgbClr val="FF0000"/>
                </a:solidFill>
              </a:rPr>
              <a:t>razvoj cestovne mreže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Rijeka </a:t>
            </a:r>
            <a:r>
              <a:rPr lang="hr-HR" dirty="0" smtClean="0">
                <a:solidFill>
                  <a:schemeClr val="tx1"/>
                </a:solidFill>
              </a:rPr>
              <a:t>– glavna luka na Jadranu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241547" y="2956774"/>
            <a:ext cx="5524934" cy="1874532"/>
          </a:xfrm>
          <a:prstGeom prst="wedgeRectCallout">
            <a:avLst>
              <a:gd name="adj1" fmla="val -6329"/>
              <a:gd name="adj2" fmla="val 7278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ukidaju se feudalni odnosi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grade se prve željezničke pruge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započinje industrijalizacija </a:t>
            </a:r>
            <a:r>
              <a:rPr lang="hr-HR" dirty="0" smtClean="0">
                <a:solidFill>
                  <a:schemeClr val="tx1"/>
                </a:solidFill>
              </a:rPr>
              <a:t>Hrvatske </a:t>
            </a:r>
            <a:r>
              <a:rPr lang="hr-HR" i="1" dirty="0" smtClean="0">
                <a:solidFill>
                  <a:schemeClr val="tx1"/>
                </a:solidFill>
              </a:rPr>
              <a:t>(spora radi podređenog položaja u </a:t>
            </a:r>
            <a:r>
              <a:rPr lang="hr-HR" i="1" dirty="0" err="1" smtClean="0">
                <a:solidFill>
                  <a:schemeClr val="tx1"/>
                </a:solidFill>
              </a:rPr>
              <a:t>Austro</a:t>
            </a:r>
            <a:r>
              <a:rPr lang="hr-HR" i="1" dirty="0" smtClean="0">
                <a:solidFill>
                  <a:schemeClr val="tx1"/>
                </a:solidFill>
              </a:rPr>
              <a:t>-Ugarskoj Monarhiji)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gase se obrti a razvija se </a:t>
            </a:r>
            <a:r>
              <a:rPr lang="hr-HR" b="1" dirty="0" smtClean="0">
                <a:solidFill>
                  <a:srgbClr val="FF0000"/>
                </a:solidFill>
              </a:rPr>
              <a:t>rudarstvo </a:t>
            </a:r>
            <a:r>
              <a:rPr lang="hr-HR" dirty="0" smtClean="0">
                <a:solidFill>
                  <a:schemeClr val="tx1"/>
                </a:solidFill>
              </a:rPr>
              <a:t>i </a:t>
            </a:r>
            <a:r>
              <a:rPr lang="hr-HR" b="1" dirty="0" smtClean="0">
                <a:solidFill>
                  <a:srgbClr val="FF0000"/>
                </a:solidFill>
              </a:rPr>
              <a:t>industrija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počinje se razvijati </a:t>
            </a:r>
            <a:r>
              <a:rPr lang="hr-HR" b="1" dirty="0" smtClean="0">
                <a:solidFill>
                  <a:srgbClr val="FF0000"/>
                </a:solidFill>
              </a:rPr>
              <a:t>turizam </a:t>
            </a:r>
            <a:r>
              <a:rPr lang="hr-HR" dirty="0" smtClean="0">
                <a:solidFill>
                  <a:schemeClr val="tx1"/>
                </a:solidFill>
              </a:rPr>
              <a:t>i </a:t>
            </a:r>
            <a:r>
              <a:rPr lang="hr-HR" b="1" dirty="0" smtClean="0">
                <a:solidFill>
                  <a:srgbClr val="FF0000"/>
                </a:solidFill>
              </a:rPr>
              <a:t>primarne djelatnosti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11560" y="2956774"/>
            <a:ext cx="5555325" cy="1874532"/>
          </a:xfrm>
          <a:prstGeom prst="wedgeRectCallout">
            <a:avLst>
              <a:gd name="adj1" fmla="val 47156"/>
              <a:gd name="adj2" fmla="val 8087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nagli proces industrijalizacije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snažna </a:t>
            </a:r>
            <a:r>
              <a:rPr lang="hr-HR" b="1" dirty="0" smtClean="0">
                <a:solidFill>
                  <a:schemeClr val="tx1"/>
                </a:solidFill>
              </a:rPr>
              <a:t>urbanizacija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b="1" dirty="0" smtClean="0">
                <a:solidFill>
                  <a:schemeClr val="tx1"/>
                </a:solidFill>
              </a:rPr>
              <a:t>deagrarizacija</a:t>
            </a:r>
            <a:r>
              <a:rPr lang="hr-HR" dirty="0" smtClean="0">
                <a:solidFill>
                  <a:schemeClr val="tx1"/>
                </a:solidFill>
              </a:rPr>
              <a:t> i </a:t>
            </a:r>
            <a:r>
              <a:rPr lang="hr-HR" b="1" dirty="0" smtClean="0">
                <a:solidFill>
                  <a:schemeClr val="tx1"/>
                </a:solidFill>
              </a:rPr>
              <a:t>deruralizacija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veliki </a:t>
            </a:r>
            <a:r>
              <a:rPr lang="hr-HR" b="1" dirty="0" smtClean="0">
                <a:solidFill>
                  <a:srgbClr val="FF0000"/>
                </a:solidFill>
              </a:rPr>
              <a:t>napredak gospodarstva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problemi</a:t>
            </a:r>
            <a:r>
              <a:rPr lang="hr-HR" dirty="0" smtClean="0">
                <a:solidFill>
                  <a:schemeClr val="tx1"/>
                </a:solidFill>
              </a:rPr>
              <a:t>: velika usmjerenost na sekundarni sektor,  nedostatak sirovina i energije (uvoz), planska privreda</a:t>
            </a:r>
          </a:p>
          <a:p>
            <a:pPr marL="180000" indent="-1800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gospodarska kriza 1980-ih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8" grpId="0" animBg="1"/>
      <p:bldP spid="9" grpId="0" animBg="1"/>
      <p:bldP spid="10" grpId="0" animBg="1"/>
      <p:bldP spid="8195" grpId="0" uiExpand="1" build="p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548680"/>
            <a:ext cx="9193760" cy="3240360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gospodarska tranzicija </a:t>
            </a:r>
            <a:r>
              <a:rPr lang="hr-HR" altLang="sr-Latn-RS" sz="2400" dirty="0" smtClean="0"/>
              <a:t>– prijelaz s planskog na tržišno gospodarstvo</a:t>
            </a:r>
          </a:p>
          <a:p>
            <a:pPr marL="324000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problemi tranzicije:</a:t>
            </a:r>
          </a:p>
          <a:p>
            <a:pPr marL="724050" lvl="1" indent="-288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proizvodnja prepolovljena – industrija slabi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hrvatski proizvodi se teško probijaju na strana tržišta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velika nezaposlenost</a:t>
            </a:r>
            <a:r>
              <a:rPr lang="hr-HR" altLang="sr-Latn-RS" sz="2200" dirty="0" smtClean="0"/>
              <a:t>, manji broj zaposlenih (1,2 mil) od umirovljenika (1,4 mil) – veći porezi radi većeg broja uzdržavanog stanovništva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visok vanjski (46 mlrd. €) i unutarnji dug te viši uvoz od izvoza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srednje razvijena zemlja </a:t>
            </a:r>
            <a:r>
              <a:rPr lang="hr-HR" altLang="sr-Latn-RS" sz="2200" dirty="0" smtClean="0"/>
              <a:t>(slabije od Zapadne Europe) po BDP-u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Razdoblje tranzicije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5616" y="3789040"/>
            <a:ext cx="7992888" cy="3024336"/>
            <a:chOff x="1115616" y="3789040"/>
            <a:chExt cx="7992888" cy="302433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5616" y="3789040"/>
              <a:ext cx="4704387" cy="2996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" name="Rectangle 1"/>
            <p:cNvSpPr/>
            <p:nvPr/>
          </p:nvSpPr>
          <p:spPr>
            <a:xfrm>
              <a:off x="5809937" y="5797713"/>
              <a:ext cx="329856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r-HR" sz="2000" i="1" dirty="0"/>
                <a:t>Kretanje </a:t>
              </a:r>
              <a:r>
                <a:rPr lang="hr-HR" sz="2000" b="1" i="1" dirty="0"/>
                <a:t>obujma industrijske proizvodnje</a:t>
              </a:r>
              <a:r>
                <a:rPr lang="hr-HR" sz="2000" i="1" dirty="0"/>
                <a:t> u Hrvatskoj </a:t>
              </a:r>
              <a:r>
                <a:rPr lang="hr-HR" sz="2000" i="1" dirty="0" smtClean="0"/>
                <a:t/>
              </a:r>
              <a:br>
                <a:rPr lang="hr-HR" sz="2000" i="1" dirty="0" smtClean="0"/>
              </a:br>
              <a:r>
                <a:rPr lang="hr-HR" sz="2000" i="1" dirty="0" smtClean="0"/>
                <a:t>od 1980. </a:t>
              </a:r>
              <a:r>
                <a:rPr lang="hr-HR" sz="2000" i="1" dirty="0"/>
                <a:t>do 2010.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304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9" y="892119"/>
            <a:ext cx="9107182" cy="50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33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 descr="Gapminder-World-2012.pn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16" y="142852"/>
            <a:ext cx="9213184" cy="642942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936074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642910" y="2500203"/>
            <a:ext cx="8105534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60770" y="2355408"/>
            <a:ext cx="1625148" cy="400110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hr-HR" sz="2000" kern="0" dirty="0" smtClean="0">
                <a:solidFill>
                  <a:sysClr val="windowText" lastClr="000000"/>
                </a:solidFill>
              </a:rPr>
              <a:t>70 godina</a:t>
            </a:r>
            <a:endParaRPr lang="hr-HR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8940" y="5529220"/>
            <a:ext cx="1333389" cy="400110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hr-HR" sz="2000" kern="0" dirty="0" smtClean="0">
                <a:solidFill>
                  <a:sysClr val="windowText" lastClr="000000"/>
                </a:solidFill>
              </a:rPr>
              <a:t>12 000 $</a:t>
            </a:r>
            <a:endParaRPr lang="hr-HR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15074" y="1357298"/>
            <a:ext cx="397330" cy="1601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hr-HR" kern="0">
              <a:solidFill>
                <a:srgbClr val="EAEAEA"/>
              </a:solidFill>
              <a:latin typeface="Verdan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00034" y="1928802"/>
            <a:ext cx="7143768" cy="4236639"/>
            <a:chOff x="-142876" y="1928802"/>
            <a:chExt cx="7143768" cy="4236639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-142876" y="1928802"/>
              <a:ext cx="7143768" cy="4236639"/>
              <a:chOff x="-142876" y="1928802"/>
              <a:chExt cx="7143768" cy="4236639"/>
            </a:xfrm>
            <a:grpFill/>
          </p:grpSpPr>
          <p:pic>
            <p:nvPicPr>
              <p:cNvPr id="8" name="Content Placeholder 3" descr="Gapminder-World-2012.pn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142876" y="1928802"/>
                <a:ext cx="7143768" cy="4236639"/>
              </a:xfrm>
              <a:prstGeom prst="rect">
                <a:avLst/>
              </a:prstGeom>
              <a:grpFill/>
              <a:ln w="76200">
                <a:solidFill>
                  <a:srgbClr val="FF0000"/>
                </a:solidFill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428728" y="4429132"/>
                <a:ext cx="857256" cy="285752"/>
              </a:xfrm>
              <a:prstGeom prst="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hr-HR" kern="0">
                  <a:solidFill>
                    <a:srgbClr val="EAEAEA"/>
                  </a:solidFill>
                  <a:latin typeface="Verdana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3357554" y="4500570"/>
              <a:ext cx="928694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9868" y="4927610"/>
              <a:ext cx="792000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57422" y="4641858"/>
              <a:ext cx="576000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298" y="5572140"/>
              <a:ext cx="612000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71868" y="3786190"/>
              <a:ext cx="684000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4314" y="5000636"/>
              <a:ext cx="928694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1438" y="4786322"/>
              <a:ext cx="396000" cy="1588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357818" y="4643446"/>
            <a:ext cx="328614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hr-HR" dirty="0" smtClean="0">
                <a:solidFill>
                  <a:prstClr val="black"/>
                </a:solidFill>
              </a:rPr>
              <a:t>Njemačka – 46 300 $/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 smtClean="0">
              <a:solidFill>
                <a:prstClr val="black"/>
              </a:solidFill>
            </a:endParaRPr>
          </a:p>
          <a:p>
            <a:pPr algn="r"/>
            <a:r>
              <a:rPr lang="hr-HR" dirty="0" smtClean="0">
                <a:solidFill>
                  <a:prstClr val="black"/>
                </a:solidFill>
              </a:rPr>
              <a:t>Slovenija – 23 610 $/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 smtClean="0">
              <a:solidFill>
                <a:prstClr val="black"/>
              </a:solidFill>
            </a:endParaRPr>
          </a:p>
          <a:p>
            <a:pPr algn="r"/>
            <a:r>
              <a:rPr lang="hr-HR" b="1" dirty="0" smtClean="0">
                <a:solidFill>
                  <a:prstClr val="black"/>
                </a:solidFill>
              </a:rPr>
              <a:t>Hrvatska – 13 850 $/</a:t>
            </a:r>
            <a:r>
              <a:rPr lang="hr-HR" b="1" dirty="0" err="1" smtClean="0">
                <a:solidFill>
                  <a:prstClr val="black"/>
                </a:solidFill>
              </a:rPr>
              <a:t>per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err="1" smtClean="0">
                <a:solidFill>
                  <a:prstClr val="black"/>
                </a:solidFill>
              </a:rPr>
              <a:t>capita</a:t>
            </a:r>
            <a:endParaRPr lang="hr-HR" b="1" dirty="0" smtClean="0">
              <a:solidFill>
                <a:prstClr val="black"/>
              </a:solidFill>
            </a:endParaRPr>
          </a:p>
          <a:p>
            <a:pPr algn="r"/>
            <a:r>
              <a:rPr lang="hr-HR" dirty="0" smtClean="0">
                <a:solidFill>
                  <a:prstClr val="black"/>
                </a:solidFill>
              </a:rPr>
              <a:t>Mađarska – 12 730 $/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 smtClean="0">
              <a:solidFill>
                <a:prstClr val="black"/>
              </a:solidFill>
            </a:endParaRPr>
          </a:p>
          <a:p>
            <a:pPr algn="r"/>
            <a:r>
              <a:rPr lang="hr-HR" dirty="0" smtClean="0">
                <a:solidFill>
                  <a:prstClr val="black"/>
                </a:solidFill>
              </a:rPr>
              <a:t>Crna Gora – 7 060 $/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 smtClean="0">
              <a:solidFill>
                <a:prstClr val="black"/>
              </a:solidFill>
            </a:endParaRPr>
          </a:p>
          <a:p>
            <a:pPr algn="r"/>
            <a:r>
              <a:rPr lang="hr-HR" dirty="0" smtClean="0">
                <a:solidFill>
                  <a:prstClr val="black"/>
                </a:solidFill>
              </a:rPr>
              <a:t>Srbija –  5 680 $/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 smtClean="0">
              <a:solidFill>
                <a:prstClr val="black"/>
              </a:solidFill>
            </a:endParaRPr>
          </a:p>
          <a:p>
            <a:pPr algn="r"/>
            <a:r>
              <a:rPr lang="hr-HR" dirty="0" smtClean="0">
                <a:solidFill>
                  <a:prstClr val="black"/>
                </a:solidFill>
              </a:rPr>
              <a:t>BiH – 4 789 $/</a:t>
            </a:r>
            <a:r>
              <a:rPr lang="hr-HR" dirty="0" err="1" smtClean="0">
                <a:solidFill>
                  <a:prstClr val="black"/>
                </a:solidFill>
              </a:rPr>
              <a:t>per</a:t>
            </a:r>
            <a:r>
              <a:rPr lang="hr-HR" dirty="0" smtClean="0">
                <a:solidFill>
                  <a:prstClr val="black"/>
                </a:solidFill>
              </a:rPr>
              <a:t> </a:t>
            </a:r>
            <a:r>
              <a:rPr lang="hr-HR" dirty="0" err="1" smtClean="0">
                <a:solidFill>
                  <a:prstClr val="black"/>
                </a:solidFill>
              </a:rPr>
              <a:t>capita</a:t>
            </a:r>
            <a:endParaRPr lang="hr-H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76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28" grpId="0" build="allAtOnce" animBg="1"/>
      <p:bldP spid="2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13248" y="620688"/>
            <a:ext cx="9193760" cy="6048672"/>
          </a:xfrm>
        </p:spPr>
        <p:txBody>
          <a:bodyPr>
            <a:noAutofit/>
          </a:bodyPr>
          <a:lstStyle/>
          <a:p>
            <a:pPr lvl="0"/>
            <a:r>
              <a:rPr lang="hr-HR" sz="2400" b="1" dirty="0" smtClean="0"/>
              <a:t>sektori gospodarskih djelatnosti:</a:t>
            </a:r>
          </a:p>
          <a:p>
            <a:pPr lvl="1"/>
            <a:r>
              <a:rPr lang="hr-HR" sz="2400" b="1" dirty="0" smtClean="0">
                <a:solidFill>
                  <a:srgbClr val="FF0000"/>
                </a:solidFill>
              </a:rPr>
              <a:t>primarni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</a:t>
            </a:r>
            <a:r>
              <a:rPr lang="hr-HR" sz="2000" i="1" dirty="0" smtClean="0"/>
              <a:t>poljoprivreda, ribarstvo, rudarstvo i šumarstvo</a:t>
            </a:r>
            <a:endParaRPr lang="hr-HR" sz="2400" i="1" dirty="0" smtClean="0"/>
          </a:p>
          <a:p>
            <a:pPr lvl="1"/>
            <a:r>
              <a:rPr lang="hr-HR" sz="2400" b="1" dirty="0" smtClean="0">
                <a:solidFill>
                  <a:srgbClr val="FF0000"/>
                </a:solidFill>
              </a:rPr>
              <a:t>sekundarni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prerađivačke djelatnosti – </a:t>
            </a:r>
            <a:r>
              <a:rPr lang="hr-HR" sz="2000" i="1" dirty="0" smtClean="0"/>
              <a:t>industrija, građevinarstvo, energetika, brodogradnja i proizvodno obrtništvo</a:t>
            </a:r>
            <a:endParaRPr lang="hr-HR" sz="2400" i="1" dirty="0" smtClean="0"/>
          </a:p>
          <a:p>
            <a:pPr lvl="1"/>
            <a:r>
              <a:rPr lang="hr-HR" sz="2400" b="1" dirty="0" smtClean="0">
                <a:solidFill>
                  <a:srgbClr val="FF0000"/>
                </a:solidFill>
              </a:rPr>
              <a:t>tercijarni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uslužne djelatnosti – </a:t>
            </a:r>
            <a:r>
              <a:rPr lang="hr-HR" sz="2000" i="1" dirty="0" smtClean="0"/>
              <a:t>trgovina, ugostiteljstvo, bankarstvo, promet, financijsko posredovanje, uslužno zanatstvo…</a:t>
            </a:r>
            <a:endParaRPr lang="hr-HR" sz="2400" i="1" dirty="0" smtClean="0"/>
          </a:p>
          <a:p>
            <a:pPr lvl="1"/>
            <a:r>
              <a:rPr lang="hr-HR" sz="2400" b="1" dirty="0" smtClean="0">
                <a:solidFill>
                  <a:srgbClr val="FF0000"/>
                </a:solidFill>
              </a:rPr>
              <a:t>kvartarni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uslužne djelatnosti – </a:t>
            </a:r>
            <a:r>
              <a:rPr lang="hr-HR" sz="2000" i="1" dirty="0" smtClean="0"/>
              <a:t>znanost, školstvo, zdravstvo, obrana, kultura, socijalna skrb</a:t>
            </a:r>
            <a:r>
              <a:rPr lang="hr-HR" sz="2000" dirty="0" smtClean="0"/>
              <a:t>…</a:t>
            </a:r>
            <a:endParaRPr lang="hr-HR" sz="2400" dirty="0" smtClean="0"/>
          </a:p>
          <a:p>
            <a:pPr marL="324000" indent="-288000">
              <a:spcBef>
                <a:spcPts val="24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do sredine 20. st – gospodarstvom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dominira primarni sektor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od 2. svj. rata osnova gospodarstva su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industrija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tercijarni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sektor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deruralizacija</a:t>
            </a:r>
            <a:r>
              <a:rPr lang="hr-HR" altLang="sr-Latn-RS" sz="2400" dirty="0" smtClean="0"/>
              <a:t> 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deagrarizacija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industrija čini osnovu gospodarstva </a:t>
            </a:r>
            <a:r>
              <a:rPr lang="hr-HR" altLang="sr-Latn-RS" sz="2400" dirty="0" smtClean="0"/>
              <a:t>– najveći broj zaposlenih</a:t>
            </a:r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raste značaj građevinarstva, trgovine i turizma </a:t>
            </a:r>
            <a:endParaRPr lang="hr-HR" altLang="sr-Latn-RS" sz="2400" dirty="0"/>
          </a:p>
          <a:p>
            <a:pPr marL="724050" lvl="1" indent="-288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turizam</a:t>
            </a:r>
            <a:r>
              <a:rPr lang="hr-HR" altLang="sr-Latn-RS" sz="2400" dirty="0" smtClean="0"/>
              <a:t> čini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19%</a:t>
            </a:r>
            <a:r>
              <a:rPr lang="hr-HR" altLang="sr-Latn-RS" sz="2400" dirty="0" smtClean="0"/>
              <a:t> hrvatskog BDP-a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Struktura gospodarstva</a:t>
            </a:r>
          </a:p>
        </p:txBody>
      </p:sp>
    </p:spTree>
    <p:extLst>
      <p:ext uri="{BB962C8B-B14F-4D97-AF65-F5344CB8AC3E}">
        <p14:creationId xmlns:p14="http://schemas.microsoft.com/office/powerpoint/2010/main" val="923179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338" y="333287"/>
            <a:ext cx="8875828" cy="42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4880419"/>
            <a:ext cx="5760640" cy="102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zervirano mjesto sadržaja 4" descr="22053 Geografija Hrvatske_Page_147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2159" y="618495"/>
            <a:ext cx="4179818" cy="308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Kretanje broja stanovnika najvećih hrvatskih gradova</a:t>
            </a:r>
            <a:endParaRPr lang="hr-HR" b="1" dirty="0"/>
          </a:p>
        </p:txBody>
      </p:sp>
      <p:sp>
        <p:nvSpPr>
          <p:cNvPr id="7" name="Rectangle 6"/>
          <p:cNvSpPr/>
          <p:nvPr/>
        </p:nvSpPr>
        <p:spPr>
          <a:xfrm>
            <a:off x="1040265" y="832691"/>
            <a:ext cx="909864" cy="408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rgbClr val="FF0000"/>
                </a:solidFill>
              </a:rPr>
              <a:t>Zagreb</a:t>
            </a:r>
            <a:endParaRPr lang="hr-HR" sz="2000" dirty="0">
              <a:solidFill>
                <a:srgbClr val="FF0000"/>
              </a:solidFill>
            </a:endParaRPr>
          </a:p>
        </p:txBody>
      </p:sp>
      <p:pic>
        <p:nvPicPr>
          <p:cNvPr id="12" name="Rezervirano mjesto sadržaja 4" descr="22053 Geografija Hrvatske_Page_148.jpg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9698" y="682242"/>
            <a:ext cx="3993234" cy="27875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4721" y="832691"/>
            <a:ext cx="657552" cy="408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rgbClr val="FF0000"/>
                </a:solidFill>
              </a:rPr>
              <a:t>Split</a:t>
            </a:r>
            <a:endParaRPr lang="hr-HR" sz="2000" dirty="0">
              <a:solidFill>
                <a:srgbClr val="FF0000"/>
              </a:solidFill>
            </a:endParaRPr>
          </a:p>
        </p:txBody>
      </p:sp>
      <p:pic>
        <p:nvPicPr>
          <p:cNvPr id="14" name="Rezervirano mjesto sadržaja 4" descr="22053 Geografija Hrvatske_Page_149.jpg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400" y="3528443"/>
            <a:ext cx="4040736" cy="31721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40265" y="3857027"/>
            <a:ext cx="833946" cy="408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rgbClr val="FF0000"/>
                </a:solidFill>
              </a:rPr>
              <a:t>Rijeka</a:t>
            </a:r>
            <a:endParaRPr lang="hr-HR" sz="2000" dirty="0">
              <a:solidFill>
                <a:srgbClr val="FF0000"/>
              </a:solidFill>
            </a:endParaRPr>
          </a:p>
        </p:txBody>
      </p:sp>
      <p:pic>
        <p:nvPicPr>
          <p:cNvPr id="18" name="Rezervirano mjesto sadržaja 4" descr="22053 Geografija Hrvatske_Page_150.jpg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52937" y="3583774"/>
            <a:ext cx="3899739" cy="299507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16349" y="3812936"/>
            <a:ext cx="841897" cy="408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rgbClr val="FF0000"/>
                </a:solidFill>
              </a:rPr>
              <a:t>Osijek</a:t>
            </a:r>
            <a:endParaRPr lang="hr-HR" sz="20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43808" y="832691"/>
            <a:ext cx="0" cy="25243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887014" y="790120"/>
            <a:ext cx="0" cy="25243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847597" y="3841618"/>
            <a:ext cx="0" cy="25243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910650" y="3812936"/>
            <a:ext cx="0" cy="25243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3768" y="34646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1953.</a:t>
            </a:r>
            <a:endParaRPr lang="hr-HR" dirty="0"/>
          </a:p>
        </p:txBody>
      </p:sp>
      <p:sp>
        <p:nvSpPr>
          <p:cNvPr id="21" name="TextBox 20"/>
          <p:cNvSpPr txBox="1"/>
          <p:nvPr/>
        </p:nvSpPr>
        <p:spPr>
          <a:xfrm>
            <a:off x="6555424" y="34646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1953.</a:t>
            </a:r>
            <a:endParaRPr lang="hr-HR" dirty="0"/>
          </a:p>
        </p:txBody>
      </p:sp>
      <p:sp>
        <p:nvSpPr>
          <p:cNvPr id="22" name="TextBox 21"/>
          <p:cNvSpPr txBox="1"/>
          <p:nvPr/>
        </p:nvSpPr>
        <p:spPr>
          <a:xfrm>
            <a:off x="2483768" y="651594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1953.</a:t>
            </a:r>
            <a:endParaRPr lang="hr-HR" dirty="0"/>
          </a:p>
        </p:txBody>
      </p:sp>
      <p:sp>
        <p:nvSpPr>
          <p:cNvPr id="23" name="TextBox 22"/>
          <p:cNvSpPr txBox="1"/>
          <p:nvPr/>
        </p:nvSpPr>
        <p:spPr>
          <a:xfrm>
            <a:off x="6555424" y="651594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1953.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96468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999</Words>
  <PresentationFormat>On-screen Show (4:3)</PresentationFormat>
  <Paragraphs>172</Paragraphs>
  <Slides>26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tema</vt:lpstr>
      <vt:lpstr>PowerPoint Presentation</vt:lpstr>
      <vt:lpstr>Činitelji razvoja gospodarstva</vt:lpstr>
      <vt:lpstr>Etape razvoja hrvatskog gospodarstva</vt:lpstr>
      <vt:lpstr>Razdoblje tranzicije</vt:lpstr>
      <vt:lpstr>PowerPoint Presentation</vt:lpstr>
      <vt:lpstr>PowerPoint Presentation</vt:lpstr>
      <vt:lpstr>Struktura gospodarstva</vt:lpstr>
      <vt:lpstr>PowerPoint Presentation</vt:lpstr>
      <vt:lpstr>Kretanje broja stanovnika najvećih hrvatskih gradova</vt:lpstr>
      <vt:lpstr>Struktura zaposlenih u RH</vt:lpstr>
      <vt:lpstr>Udio pojedinih grana gospodarstva u vrijednosti proizvodnje</vt:lpstr>
      <vt:lpstr>PowerPoint Presentation</vt:lpstr>
      <vt:lpstr>Rude i energetika</vt:lpstr>
      <vt:lpstr>Rude i energetika</vt:lpstr>
      <vt:lpstr>PowerPoint Presentation</vt:lpstr>
      <vt:lpstr>Energetski sustav</vt:lpstr>
      <vt:lpstr>PowerPoint Presentation</vt:lpstr>
      <vt:lpstr>Rude i energetika</vt:lpstr>
      <vt:lpstr>Industrija</vt:lpstr>
      <vt:lpstr>Zaposleni po granama industrije</vt:lpstr>
      <vt:lpstr>Industrijske regije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Turistička geografija</dc:subject>
  <dcterms:created xsi:type="dcterms:W3CDTF">2014-11-03T22:50:04Z</dcterms:created>
  <dcterms:modified xsi:type="dcterms:W3CDTF">2017-02-21T11:24:06Z</dcterms:modified>
</cp:coreProperties>
</file>